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3"/>
  </p:notesMasterIdLst>
  <p:sldIdLst>
    <p:sldId id="259" r:id="rId2"/>
    <p:sldId id="269" r:id="rId3"/>
    <p:sldId id="271" r:id="rId4"/>
    <p:sldId id="286" r:id="rId5"/>
    <p:sldId id="462" r:id="rId6"/>
    <p:sldId id="276" r:id="rId7"/>
    <p:sldId id="287" r:id="rId8"/>
    <p:sldId id="398" r:id="rId9"/>
    <p:sldId id="399" r:id="rId10"/>
    <p:sldId id="277" r:id="rId11"/>
    <p:sldId id="439" r:id="rId12"/>
    <p:sldId id="440" r:id="rId13"/>
    <p:sldId id="431" r:id="rId14"/>
    <p:sldId id="444" r:id="rId15"/>
    <p:sldId id="445" r:id="rId16"/>
    <p:sldId id="447" r:id="rId17"/>
    <p:sldId id="448" r:id="rId18"/>
    <p:sldId id="450" r:id="rId19"/>
    <p:sldId id="449" r:id="rId20"/>
    <p:sldId id="459" r:id="rId21"/>
    <p:sldId id="458" r:id="rId22"/>
    <p:sldId id="446" r:id="rId23"/>
    <p:sldId id="460" r:id="rId24"/>
    <p:sldId id="464" r:id="rId25"/>
    <p:sldId id="461" r:id="rId26"/>
    <p:sldId id="466" r:id="rId27"/>
    <p:sldId id="457" r:id="rId28"/>
    <p:sldId id="465" r:id="rId29"/>
    <p:sldId id="456" r:id="rId30"/>
    <p:sldId id="262" r:id="rId31"/>
    <p:sldId id="266" r:id="rId32"/>
  </p:sldIdLst>
  <p:sldSz cx="12192000" cy="6858000"/>
  <p:notesSz cx="6858000" cy="9144000"/>
  <p:embeddedFontLst>
    <p:embeddedFont>
      <p:font typeface="a치어리더" panose="02020600000000000000" pitchFamily="18" charset="-127"/>
      <p:regular r:id="rId34"/>
    </p:embeddedFont>
    <p:embeddedFont>
      <p:font typeface="a타이틀고딕1" panose="02020600000000000000" pitchFamily="18" charset="-127"/>
      <p:regular r:id="rId35"/>
    </p:embeddedFont>
    <p:embeddedFont>
      <p:font typeface="a타이틀고딕2" panose="02020600000000000000" pitchFamily="18" charset="-127"/>
      <p:regular r:id="rId36"/>
    </p:embeddedFont>
    <p:embeddedFont>
      <p:font typeface="a타이틀고딕3" panose="02020600000000000000" pitchFamily="18" charset="-127"/>
      <p:regular r:id="rId37"/>
    </p:embeddedFont>
    <p:embeddedFont>
      <p:font typeface="a타이틀고딕4" panose="02020600000000000000" pitchFamily="18" charset="-127"/>
      <p:regular r:id="rId38"/>
    </p:embeddedFont>
    <p:embeddedFont>
      <p:font typeface="tvN 즐거운이야기 Light" panose="02020603020101020101" pitchFamily="18" charset="-127"/>
      <p:regular r:id="rId39"/>
    </p:embeddedFont>
    <p:embeddedFont>
      <p:font typeface="나눔고딕" panose="020D0604000000000000" pitchFamily="50" charset="-127"/>
      <p:regular r:id="rId40"/>
    </p:embeddedFont>
    <p:embeddedFont>
      <p:font typeface="맑은 고딕" panose="020B0503020000020004" pitchFamily="50" charset="-127"/>
      <p:regular r:id="rId41"/>
      <p:bold r:id="rId42"/>
    </p:embeddedFont>
    <p:embeddedFont>
      <p:font typeface="함초롬돋움" panose="020B0604000101010101" pitchFamily="50" charset="-127"/>
      <p:regular r:id="rId43"/>
      <p:bold r:id="rId4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79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604" autoAdjust="0"/>
    <p:restoredTop sz="75897" autoAdjust="0"/>
  </p:normalViewPr>
  <p:slideViewPr>
    <p:cSldViewPr snapToGrid="0" showGuides="1">
      <p:cViewPr varScale="1">
        <p:scale>
          <a:sx n="60" d="100"/>
          <a:sy n="60" d="100"/>
        </p:scale>
        <p:origin x="686" y="53"/>
      </p:cViewPr>
      <p:guideLst>
        <p:guide orient="horz" pos="2183"/>
        <p:guide pos="379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4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3CB627-FF46-42E7-AB2E-36DBC59AD550}" type="datetimeFigureOut">
              <a:rPr lang="ko-KR" altLang="en-US" smtClean="0"/>
              <a:t>2020-08-29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DD3C14-7CDF-4EBC-B801-913F853517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89712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포스트 코로나 시대의 대중교통 운영을 위한 도시교통 수요 변화의 시공간적 데이터 분석 </a:t>
            </a:r>
            <a:r>
              <a:rPr lang="en-US" altLang="ko-KR" dirty="0"/>
              <a:t>-</a:t>
            </a:r>
            <a:r>
              <a:rPr lang="ko-KR" altLang="en-US" dirty="0"/>
              <a:t>대구광역시 </a:t>
            </a:r>
            <a:r>
              <a:rPr lang="en-US" altLang="ko-KR" dirty="0"/>
              <a:t>2020</a:t>
            </a:r>
            <a:r>
              <a:rPr lang="ko-KR" altLang="en-US" dirty="0"/>
              <a:t>년 상반기 사례를 중심으로</a:t>
            </a:r>
            <a:r>
              <a:rPr lang="en-US" altLang="ko-KR" dirty="0"/>
              <a:t>-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D3C14-7CDF-4EBC-B801-913F85351752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77655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1" dirty="0"/>
              <a:t>1)</a:t>
            </a:r>
          </a:p>
          <a:p>
            <a:pPr marL="0" indent="0">
              <a:buNone/>
            </a:pPr>
            <a:r>
              <a:rPr lang="ko-KR" altLang="en-US" b="1" dirty="0"/>
              <a:t>대구광역시의 평일</a:t>
            </a:r>
            <a:r>
              <a:rPr lang="en-US" altLang="ko-KR" b="1" dirty="0"/>
              <a:t>, </a:t>
            </a:r>
            <a:r>
              <a:rPr lang="ko-KR" altLang="en-US" b="1" dirty="0"/>
              <a:t>주말 출근시간</a:t>
            </a:r>
            <a:r>
              <a:rPr lang="en-US" altLang="ko-KR" b="1" dirty="0"/>
              <a:t>, </a:t>
            </a:r>
            <a:r>
              <a:rPr lang="ko-KR" altLang="en-US" b="1" dirty="0"/>
              <a:t>일과시간 </a:t>
            </a:r>
            <a:r>
              <a:rPr lang="en-US" altLang="ko-KR" b="1" dirty="0"/>
              <a:t>,</a:t>
            </a:r>
            <a:r>
              <a:rPr lang="ko-KR" altLang="en-US" b="1" dirty="0"/>
              <a:t>퇴근시간대의 대중교통 이용 인원</a:t>
            </a:r>
            <a:endParaRPr lang="ko-KR" altLang="en-US" dirty="0"/>
          </a:p>
          <a:p>
            <a:r>
              <a:rPr lang="en-US" altLang="ko-KR" dirty="0"/>
              <a:t>2)</a:t>
            </a:r>
          </a:p>
          <a:p>
            <a:r>
              <a:rPr lang="ko-KR" altLang="en-US" b="1" dirty="0"/>
              <a:t>대구광역시 북구의 평일</a:t>
            </a:r>
            <a:r>
              <a:rPr lang="en-US" altLang="ko-KR" b="1" dirty="0"/>
              <a:t>, </a:t>
            </a:r>
            <a:r>
              <a:rPr lang="ko-KR" altLang="en-US" b="1" dirty="0"/>
              <a:t>주말 출근시간</a:t>
            </a:r>
            <a:r>
              <a:rPr lang="en-US" altLang="ko-KR" b="1" dirty="0"/>
              <a:t>, </a:t>
            </a:r>
            <a:r>
              <a:rPr lang="ko-KR" altLang="en-US" b="1" dirty="0"/>
              <a:t>일과시간 </a:t>
            </a:r>
            <a:r>
              <a:rPr lang="en-US" altLang="ko-KR" b="1" dirty="0"/>
              <a:t>,</a:t>
            </a:r>
            <a:r>
              <a:rPr lang="ko-KR" altLang="en-US" b="1" dirty="0"/>
              <a:t>퇴근시간대의 대중교통 이용 인원</a:t>
            </a:r>
            <a:endParaRPr lang="ko-KR" altLang="en-US" dirty="0"/>
          </a:p>
          <a:p>
            <a:r>
              <a:rPr lang="en-US" altLang="ko-KR" dirty="0"/>
              <a:t>3)</a:t>
            </a:r>
          </a:p>
          <a:p>
            <a:r>
              <a:rPr lang="ko-KR" altLang="en-US" b="1" dirty="0"/>
              <a:t>대구광역시 달성군의 평일</a:t>
            </a:r>
            <a:r>
              <a:rPr lang="en-US" altLang="ko-KR" b="1" dirty="0"/>
              <a:t>, </a:t>
            </a:r>
            <a:r>
              <a:rPr lang="ko-KR" altLang="en-US" b="1" dirty="0"/>
              <a:t>주말 출근시간</a:t>
            </a:r>
            <a:r>
              <a:rPr lang="en-US" altLang="ko-KR" b="1" dirty="0"/>
              <a:t>, </a:t>
            </a:r>
            <a:r>
              <a:rPr lang="ko-KR" altLang="en-US" b="1" dirty="0"/>
              <a:t>일과시간 </a:t>
            </a:r>
            <a:r>
              <a:rPr lang="en-US" altLang="ko-KR" b="1" dirty="0"/>
              <a:t>,</a:t>
            </a:r>
            <a:r>
              <a:rPr lang="ko-KR" altLang="en-US" b="1" dirty="0"/>
              <a:t>퇴근시간대의 대중교통 이용 인원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대구광역시의 대중교통 이용 인원의 변화 양상을 구체적으로 살펴보기 위해 일주일을 평일과 주말로 나누었고 하루에서 교통의 변화가 두드러진 구간인 출근 시간</a:t>
            </a:r>
            <a:r>
              <a:rPr lang="en-US" altLang="ko-KR" b="1" dirty="0"/>
              <a:t>(07:00~08:59)</a:t>
            </a:r>
            <a:r>
              <a:rPr lang="en-US" altLang="ko-KR" dirty="0"/>
              <a:t>, </a:t>
            </a:r>
            <a:r>
              <a:rPr lang="ko-KR" altLang="en-US" dirty="0"/>
              <a:t>일과 시간</a:t>
            </a:r>
            <a:r>
              <a:rPr lang="en-US" altLang="ko-KR" b="1" dirty="0"/>
              <a:t>(14:00~15:59)</a:t>
            </a:r>
            <a:r>
              <a:rPr lang="en-US" altLang="ko-KR" dirty="0"/>
              <a:t>, </a:t>
            </a:r>
            <a:r>
              <a:rPr lang="ko-KR" altLang="en-US" dirty="0"/>
              <a:t>퇴근 시간대</a:t>
            </a:r>
            <a:r>
              <a:rPr lang="en-US" altLang="ko-KR" b="1" dirty="0"/>
              <a:t>(17:00~18:59)</a:t>
            </a:r>
            <a:r>
              <a:rPr lang="ko-KR" altLang="en-US" dirty="0"/>
              <a:t>로 나누어 시간을 이용 인원의 변화를 보았다</a:t>
            </a:r>
            <a:r>
              <a:rPr lang="en-US" altLang="ko-KR" dirty="0"/>
              <a:t>. </a:t>
            </a:r>
            <a:r>
              <a:rPr lang="ko-KR" altLang="en-US" dirty="0"/>
              <a:t>그 결과 평일보다 주말의 이용 인원의 변화가 더 크게 나타났다</a:t>
            </a:r>
            <a:r>
              <a:rPr lang="en-US" altLang="ko-KR" dirty="0"/>
              <a:t>. </a:t>
            </a:r>
            <a:r>
              <a:rPr lang="ko-KR" altLang="en-US" dirty="0"/>
              <a:t>또</a:t>
            </a:r>
            <a:r>
              <a:rPr lang="en-US" altLang="ko-KR" dirty="0"/>
              <a:t>, </a:t>
            </a:r>
            <a:r>
              <a:rPr lang="ko-KR" altLang="en-US" dirty="0"/>
              <a:t>출근시간과 퇴근시간대보다 일과 시간의 교통량이 더 큰 폭으로 줄어드는 것을 발견하였다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6F3586-97EB-4FEE-B7BE-E0D15F0311E4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39401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6F3586-97EB-4FEE-B7BE-E0D15F0311E4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45363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6F3586-97EB-4FEE-B7BE-E0D15F0311E4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92964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6F3586-97EB-4FEE-B7BE-E0D15F0311E4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89270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교통량전체는 늘었는데 대중교통은 </a:t>
            </a:r>
            <a:r>
              <a:rPr lang="ko-KR" altLang="en-US" sz="1200" dirty="0" err="1">
                <a:latin typeface="a타이틀고딕1" panose="02020600000000000000" pitchFamily="18" charset="-127"/>
                <a:ea typeface="a타이틀고딕1" panose="02020600000000000000" pitchFamily="18" charset="-127"/>
              </a:rPr>
              <a:t>줄은걸로</a:t>
            </a:r>
            <a:r>
              <a:rPr lang="ko-KR" altLang="en-US" sz="12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 봐서 </a:t>
            </a:r>
            <a:endParaRPr lang="en-US" altLang="ko-KR" sz="1200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  <a:p>
            <a:endParaRPr lang="en-US" altLang="ko-KR" sz="1200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2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사무소의 </a:t>
            </a:r>
            <a:r>
              <a:rPr lang="ko-KR" altLang="en-US" sz="1200" dirty="0" err="1">
                <a:latin typeface="a타이틀고딕1" panose="02020600000000000000" pitchFamily="18" charset="-127"/>
                <a:ea typeface="a타이틀고딕1" panose="02020600000000000000" pitchFamily="18" charset="-127"/>
              </a:rPr>
              <a:t>출퇴근량</a:t>
            </a:r>
            <a:r>
              <a:rPr lang="ko-KR" altLang="en-US" sz="12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 감소 </a:t>
            </a:r>
            <a:r>
              <a:rPr lang="en-US" altLang="ko-KR" sz="12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: </a:t>
            </a:r>
            <a:r>
              <a:rPr lang="ko-KR" altLang="en-US" sz="12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사무소는 재택근무</a:t>
            </a:r>
            <a:r>
              <a:rPr lang="en-US" altLang="ko-KR" sz="12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, </a:t>
            </a:r>
            <a:r>
              <a:rPr lang="ko-KR" altLang="en-US" sz="12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자가용 출근이 </a:t>
            </a:r>
            <a:r>
              <a:rPr lang="ko-KR" altLang="en-US" sz="1200" dirty="0" err="1">
                <a:latin typeface="a타이틀고딕1" panose="02020600000000000000" pitchFamily="18" charset="-127"/>
                <a:ea typeface="a타이틀고딕1" panose="02020600000000000000" pitchFamily="18" charset="-127"/>
              </a:rPr>
              <a:t>많아짐</a:t>
            </a:r>
            <a:endParaRPr lang="ko-KR" altLang="en-US" sz="1200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  <a:p>
            <a:endParaRPr lang="en-US" altLang="ko-KR" sz="1200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2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소매점의 </a:t>
            </a:r>
            <a:r>
              <a:rPr lang="ko-KR" altLang="en-US" sz="1200" dirty="0" err="1">
                <a:latin typeface="a타이틀고딕1" panose="02020600000000000000" pitchFamily="18" charset="-127"/>
                <a:ea typeface="a타이틀고딕1" panose="02020600000000000000" pitchFamily="18" charset="-127"/>
              </a:rPr>
              <a:t>출퇴근량</a:t>
            </a:r>
            <a:r>
              <a:rPr lang="ko-KR" altLang="en-US" sz="12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 감소 </a:t>
            </a:r>
            <a:r>
              <a:rPr lang="en-US" altLang="ko-KR" sz="12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: </a:t>
            </a:r>
            <a:r>
              <a:rPr lang="ko-KR" altLang="en-US" sz="12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소매점의 배달화</a:t>
            </a:r>
            <a:endParaRPr lang="en-US" altLang="ko-KR" sz="1200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  <a:p>
            <a:endParaRPr lang="en-US" altLang="ko-KR" sz="1200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200" dirty="0" err="1">
                <a:latin typeface="a타이틀고딕1" panose="02020600000000000000" pitchFamily="18" charset="-127"/>
                <a:ea typeface="a타이틀고딕1" panose="02020600000000000000" pitchFamily="18" charset="-127"/>
              </a:rPr>
              <a:t>체육장</a:t>
            </a:r>
            <a:r>
              <a:rPr lang="ko-KR" altLang="en-US" sz="12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 </a:t>
            </a:r>
            <a:r>
              <a:rPr lang="ko-KR" altLang="en-US" sz="1200" dirty="0" err="1">
                <a:latin typeface="a타이틀고딕1" panose="02020600000000000000" pitchFamily="18" charset="-127"/>
                <a:ea typeface="a타이틀고딕1" panose="02020600000000000000" pitchFamily="18" charset="-127"/>
              </a:rPr>
              <a:t>출근통행량</a:t>
            </a:r>
            <a:r>
              <a:rPr lang="ko-KR" altLang="en-US" sz="12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 대폭감소</a:t>
            </a:r>
            <a:endParaRPr lang="en-US" altLang="ko-KR" sz="1200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  <a:p>
            <a:pPr marL="285750" indent="-285750">
              <a:buFontTx/>
              <a:buChar char="-"/>
            </a:pPr>
            <a:endParaRPr lang="en-US" altLang="ko-KR" sz="1200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2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종교시설 교통량 감소 </a:t>
            </a:r>
            <a:r>
              <a:rPr lang="en-US" altLang="ko-KR" sz="12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: </a:t>
            </a:r>
            <a:r>
              <a:rPr lang="ko-KR" altLang="en-US" sz="12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종교집단감염으로 예배도 온라인예배로 이루어짐</a:t>
            </a:r>
            <a:endParaRPr lang="en-US" altLang="ko-KR" sz="1200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  <a:p>
            <a:pPr marL="285750" indent="-285750">
              <a:buFontTx/>
              <a:buChar char="-"/>
            </a:pPr>
            <a:endParaRPr lang="ko-KR" altLang="en-US" sz="1200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  <a:p>
            <a:r>
              <a:rPr lang="ko-KR" altLang="en-US" sz="12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교통량전체는 늘었는데 대중교통은 </a:t>
            </a:r>
            <a:r>
              <a:rPr lang="ko-KR" altLang="en-US" sz="1200" dirty="0" err="1">
                <a:latin typeface="a타이틀고딕1" panose="02020600000000000000" pitchFamily="18" charset="-127"/>
                <a:ea typeface="a타이틀고딕1" panose="02020600000000000000" pitchFamily="18" charset="-127"/>
              </a:rPr>
              <a:t>줄은걸로</a:t>
            </a:r>
            <a:r>
              <a:rPr lang="ko-KR" altLang="en-US" sz="12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 봐서 </a:t>
            </a:r>
            <a:endParaRPr lang="en-US" altLang="ko-KR" sz="1200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  <a:p>
            <a:r>
              <a:rPr lang="en-US" altLang="ko-KR" sz="12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- </a:t>
            </a:r>
            <a:r>
              <a:rPr lang="ko-KR" altLang="en-US" sz="12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사무소는 재택근무</a:t>
            </a:r>
            <a:r>
              <a:rPr lang="en-US" altLang="ko-KR" sz="12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, </a:t>
            </a:r>
            <a:r>
              <a:rPr lang="ko-KR" altLang="en-US" sz="12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자가용 출근이 </a:t>
            </a:r>
            <a:r>
              <a:rPr lang="ko-KR" altLang="en-US" sz="1200" dirty="0" err="1">
                <a:latin typeface="a타이틀고딕1" panose="02020600000000000000" pitchFamily="18" charset="-127"/>
                <a:ea typeface="a타이틀고딕1" panose="02020600000000000000" pitchFamily="18" charset="-127"/>
              </a:rPr>
              <a:t>많아짐</a:t>
            </a:r>
            <a:endParaRPr lang="en-US" altLang="ko-KR" sz="1200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  <a:p>
            <a:r>
              <a:rPr lang="en-US" altLang="ko-KR" sz="12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- </a:t>
            </a:r>
            <a:r>
              <a:rPr lang="ko-KR" altLang="en-US" sz="12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종교집단감염으로 예배도 온라인예배로 이루어짐</a:t>
            </a:r>
            <a:endParaRPr lang="en-US" altLang="ko-KR" sz="1200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  <a:p>
            <a:r>
              <a:rPr lang="ko-KR" altLang="en-US" sz="12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유흥업소는 어차피 아침에 </a:t>
            </a:r>
            <a:r>
              <a:rPr lang="ko-KR" altLang="en-US" sz="1200" dirty="0" err="1">
                <a:latin typeface="a타이틀고딕1" panose="02020600000000000000" pitchFamily="18" charset="-127"/>
                <a:ea typeface="a타이틀고딕1" panose="02020600000000000000" pitchFamily="18" charset="-127"/>
              </a:rPr>
              <a:t>안여니까</a:t>
            </a:r>
            <a:r>
              <a:rPr lang="ko-KR" altLang="en-US" sz="12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 </a:t>
            </a:r>
            <a:r>
              <a:rPr lang="ko-KR" altLang="en-US" sz="1200" dirty="0" err="1">
                <a:latin typeface="a타이틀고딕1" panose="02020600000000000000" pitchFamily="18" charset="-127"/>
                <a:ea typeface="a타이틀고딕1" panose="02020600000000000000" pitchFamily="18" charset="-127"/>
              </a:rPr>
              <a:t>상관없구요</a:t>
            </a:r>
            <a:r>
              <a:rPr lang="ko-KR" altLang="en-US" sz="12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 음식점은 </a:t>
            </a:r>
            <a:r>
              <a:rPr lang="ko-KR" altLang="en-US" sz="1200" dirty="0" err="1">
                <a:latin typeface="a타이틀고딕1" panose="02020600000000000000" pitchFamily="18" charset="-127"/>
                <a:ea typeface="a타이틀고딕1" panose="02020600000000000000" pitchFamily="18" charset="-127"/>
              </a:rPr>
              <a:t>코로나랑</a:t>
            </a:r>
            <a:r>
              <a:rPr lang="ko-KR" altLang="en-US" sz="12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 별로 </a:t>
            </a:r>
            <a:r>
              <a:rPr lang="ko-KR" altLang="en-US" sz="1200" dirty="0" err="1">
                <a:latin typeface="a타이틀고딕1" panose="02020600000000000000" pitchFamily="18" charset="-127"/>
                <a:ea typeface="a타이틀고딕1" panose="02020600000000000000" pitchFamily="18" charset="-127"/>
              </a:rPr>
              <a:t>상관없는거같구요</a:t>
            </a:r>
            <a:endParaRPr lang="en-US" altLang="ko-KR" sz="1200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6F3586-97EB-4FEE-B7BE-E0D15F0311E4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23429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교통량전체는 늘었는데 대중교통은 </a:t>
            </a:r>
            <a:r>
              <a:rPr lang="ko-KR" altLang="en-US" sz="1200" dirty="0" err="1">
                <a:latin typeface="a타이틀고딕1" panose="02020600000000000000" pitchFamily="18" charset="-127"/>
                <a:ea typeface="a타이틀고딕1" panose="02020600000000000000" pitchFamily="18" charset="-127"/>
              </a:rPr>
              <a:t>줄은걸로</a:t>
            </a:r>
            <a:r>
              <a:rPr lang="ko-KR" altLang="en-US" sz="12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 봐서 </a:t>
            </a:r>
            <a:endParaRPr lang="en-US" altLang="ko-KR" sz="1200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  <a:p>
            <a:endParaRPr lang="en-US" altLang="ko-KR" sz="1200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2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사무소의 </a:t>
            </a:r>
            <a:r>
              <a:rPr lang="ko-KR" altLang="en-US" sz="1200" dirty="0" err="1">
                <a:latin typeface="a타이틀고딕1" panose="02020600000000000000" pitchFamily="18" charset="-127"/>
                <a:ea typeface="a타이틀고딕1" panose="02020600000000000000" pitchFamily="18" charset="-127"/>
              </a:rPr>
              <a:t>출퇴근량</a:t>
            </a:r>
            <a:r>
              <a:rPr lang="ko-KR" altLang="en-US" sz="12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 감소 </a:t>
            </a:r>
            <a:r>
              <a:rPr lang="en-US" altLang="ko-KR" sz="12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: </a:t>
            </a:r>
            <a:r>
              <a:rPr lang="ko-KR" altLang="en-US" sz="12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사무소는 재택근무</a:t>
            </a:r>
            <a:r>
              <a:rPr lang="en-US" altLang="ko-KR" sz="12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, </a:t>
            </a:r>
            <a:r>
              <a:rPr lang="ko-KR" altLang="en-US" sz="12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자가용 출근이 </a:t>
            </a:r>
            <a:r>
              <a:rPr lang="ko-KR" altLang="en-US" sz="1200" dirty="0" err="1">
                <a:latin typeface="a타이틀고딕1" panose="02020600000000000000" pitchFamily="18" charset="-127"/>
                <a:ea typeface="a타이틀고딕1" panose="02020600000000000000" pitchFamily="18" charset="-127"/>
              </a:rPr>
              <a:t>많아짐</a:t>
            </a:r>
            <a:endParaRPr lang="ko-KR" altLang="en-US" sz="1200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  <a:p>
            <a:endParaRPr lang="en-US" altLang="ko-KR" sz="1200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2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소매점의 </a:t>
            </a:r>
            <a:r>
              <a:rPr lang="ko-KR" altLang="en-US" sz="1200" dirty="0" err="1">
                <a:latin typeface="a타이틀고딕1" panose="02020600000000000000" pitchFamily="18" charset="-127"/>
                <a:ea typeface="a타이틀고딕1" panose="02020600000000000000" pitchFamily="18" charset="-127"/>
              </a:rPr>
              <a:t>출퇴근량</a:t>
            </a:r>
            <a:r>
              <a:rPr lang="ko-KR" altLang="en-US" sz="12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 감소 </a:t>
            </a:r>
            <a:r>
              <a:rPr lang="en-US" altLang="ko-KR" sz="12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: </a:t>
            </a:r>
            <a:r>
              <a:rPr lang="ko-KR" altLang="en-US" sz="12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소매점의 배달화</a:t>
            </a:r>
            <a:endParaRPr lang="en-US" altLang="ko-KR" sz="1200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  <a:p>
            <a:endParaRPr lang="en-US" altLang="ko-KR" sz="1200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200" dirty="0" err="1">
                <a:latin typeface="a타이틀고딕1" panose="02020600000000000000" pitchFamily="18" charset="-127"/>
                <a:ea typeface="a타이틀고딕1" panose="02020600000000000000" pitchFamily="18" charset="-127"/>
              </a:rPr>
              <a:t>체육장</a:t>
            </a:r>
            <a:r>
              <a:rPr lang="ko-KR" altLang="en-US" sz="12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 </a:t>
            </a:r>
            <a:r>
              <a:rPr lang="ko-KR" altLang="en-US" sz="1200" dirty="0" err="1">
                <a:latin typeface="a타이틀고딕1" panose="02020600000000000000" pitchFamily="18" charset="-127"/>
                <a:ea typeface="a타이틀고딕1" panose="02020600000000000000" pitchFamily="18" charset="-127"/>
              </a:rPr>
              <a:t>출근통행량</a:t>
            </a:r>
            <a:r>
              <a:rPr lang="ko-KR" altLang="en-US" sz="12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 대폭감소</a:t>
            </a:r>
            <a:endParaRPr lang="en-US" altLang="ko-KR" sz="1200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  <a:p>
            <a:pPr marL="285750" indent="-285750">
              <a:buFontTx/>
              <a:buChar char="-"/>
            </a:pPr>
            <a:endParaRPr lang="en-US" altLang="ko-KR" sz="1200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2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종교시설 교통량 감소 </a:t>
            </a:r>
            <a:r>
              <a:rPr lang="en-US" altLang="ko-KR" sz="12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: </a:t>
            </a:r>
            <a:r>
              <a:rPr lang="ko-KR" altLang="en-US" sz="12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종교집단감염으로 예배도 온라인예배로 이루어짐</a:t>
            </a:r>
            <a:endParaRPr lang="en-US" altLang="ko-KR" sz="1200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  <a:p>
            <a:pPr marL="285750" indent="-285750">
              <a:buFontTx/>
              <a:buChar char="-"/>
            </a:pPr>
            <a:endParaRPr lang="ko-KR" altLang="en-US" sz="1200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  <a:p>
            <a:r>
              <a:rPr lang="ko-KR" altLang="en-US" sz="12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교통량전체는 늘었는데 대중교통은 </a:t>
            </a:r>
            <a:r>
              <a:rPr lang="ko-KR" altLang="en-US" sz="1200" dirty="0" err="1">
                <a:latin typeface="a타이틀고딕1" panose="02020600000000000000" pitchFamily="18" charset="-127"/>
                <a:ea typeface="a타이틀고딕1" panose="02020600000000000000" pitchFamily="18" charset="-127"/>
              </a:rPr>
              <a:t>줄은걸로</a:t>
            </a:r>
            <a:r>
              <a:rPr lang="ko-KR" altLang="en-US" sz="12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 봐서 </a:t>
            </a:r>
            <a:endParaRPr lang="en-US" altLang="ko-KR" sz="1200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  <a:p>
            <a:r>
              <a:rPr lang="en-US" altLang="ko-KR" sz="12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- </a:t>
            </a:r>
            <a:r>
              <a:rPr lang="ko-KR" altLang="en-US" sz="12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사무소는 재택근무</a:t>
            </a:r>
            <a:r>
              <a:rPr lang="en-US" altLang="ko-KR" sz="12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, </a:t>
            </a:r>
            <a:r>
              <a:rPr lang="ko-KR" altLang="en-US" sz="12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자가용 출근이 </a:t>
            </a:r>
            <a:r>
              <a:rPr lang="ko-KR" altLang="en-US" sz="1200" dirty="0" err="1">
                <a:latin typeface="a타이틀고딕1" panose="02020600000000000000" pitchFamily="18" charset="-127"/>
                <a:ea typeface="a타이틀고딕1" panose="02020600000000000000" pitchFamily="18" charset="-127"/>
              </a:rPr>
              <a:t>많아짐</a:t>
            </a:r>
            <a:endParaRPr lang="en-US" altLang="ko-KR" sz="1200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  <a:p>
            <a:r>
              <a:rPr lang="en-US" altLang="ko-KR" sz="12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- </a:t>
            </a:r>
            <a:r>
              <a:rPr lang="ko-KR" altLang="en-US" sz="12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종교집단감염으로 예배도 온라인예배로 이루어짐</a:t>
            </a:r>
            <a:endParaRPr lang="en-US" altLang="ko-KR" sz="1200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  <a:p>
            <a:r>
              <a:rPr lang="ko-KR" altLang="en-US" sz="12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유흥업소는 어차피 아침에 </a:t>
            </a:r>
            <a:r>
              <a:rPr lang="ko-KR" altLang="en-US" sz="1200" dirty="0" err="1">
                <a:latin typeface="a타이틀고딕1" panose="02020600000000000000" pitchFamily="18" charset="-127"/>
                <a:ea typeface="a타이틀고딕1" panose="02020600000000000000" pitchFamily="18" charset="-127"/>
              </a:rPr>
              <a:t>안여니까</a:t>
            </a:r>
            <a:r>
              <a:rPr lang="ko-KR" altLang="en-US" sz="12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 </a:t>
            </a:r>
            <a:r>
              <a:rPr lang="ko-KR" altLang="en-US" sz="1200" dirty="0" err="1">
                <a:latin typeface="a타이틀고딕1" panose="02020600000000000000" pitchFamily="18" charset="-127"/>
                <a:ea typeface="a타이틀고딕1" panose="02020600000000000000" pitchFamily="18" charset="-127"/>
              </a:rPr>
              <a:t>상관없구요</a:t>
            </a:r>
            <a:r>
              <a:rPr lang="ko-KR" altLang="en-US" sz="12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 음식점은 </a:t>
            </a:r>
            <a:r>
              <a:rPr lang="ko-KR" altLang="en-US" sz="1200" dirty="0" err="1">
                <a:latin typeface="a타이틀고딕1" panose="02020600000000000000" pitchFamily="18" charset="-127"/>
                <a:ea typeface="a타이틀고딕1" panose="02020600000000000000" pitchFamily="18" charset="-127"/>
              </a:rPr>
              <a:t>코로나랑</a:t>
            </a:r>
            <a:r>
              <a:rPr lang="ko-KR" altLang="en-US" sz="12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 별로 </a:t>
            </a:r>
            <a:r>
              <a:rPr lang="ko-KR" altLang="en-US" sz="1200" dirty="0" err="1">
                <a:latin typeface="a타이틀고딕1" panose="02020600000000000000" pitchFamily="18" charset="-127"/>
                <a:ea typeface="a타이틀고딕1" panose="02020600000000000000" pitchFamily="18" charset="-127"/>
              </a:rPr>
              <a:t>상관없는거같구요</a:t>
            </a:r>
            <a:endParaRPr lang="en-US" altLang="ko-KR" sz="1200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6F3586-97EB-4FEE-B7BE-E0D15F0311E4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78011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1" dirty="0"/>
              <a:t>1)</a:t>
            </a:r>
          </a:p>
          <a:p>
            <a:pPr marL="0" indent="0">
              <a:buNone/>
            </a:pPr>
            <a:r>
              <a:rPr lang="ko-KR" altLang="en-US" b="1" dirty="0"/>
              <a:t>대구광역시의 평일</a:t>
            </a:r>
            <a:r>
              <a:rPr lang="en-US" altLang="ko-KR" b="1" dirty="0"/>
              <a:t>, </a:t>
            </a:r>
            <a:r>
              <a:rPr lang="ko-KR" altLang="en-US" b="1" dirty="0"/>
              <a:t>주말 출근시간</a:t>
            </a:r>
            <a:r>
              <a:rPr lang="en-US" altLang="ko-KR" b="1" dirty="0"/>
              <a:t>, </a:t>
            </a:r>
            <a:r>
              <a:rPr lang="ko-KR" altLang="en-US" b="1" dirty="0"/>
              <a:t>일과시간 </a:t>
            </a:r>
            <a:r>
              <a:rPr lang="en-US" altLang="ko-KR" b="1" dirty="0"/>
              <a:t>,</a:t>
            </a:r>
            <a:r>
              <a:rPr lang="ko-KR" altLang="en-US" b="1" dirty="0"/>
              <a:t>퇴근시간대의 대중교통 이용 인원</a:t>
            </a:r>
            <a:endParaRPr lang="ko-KR" altLang="en-US" dirty="0"/>
          </a:p>
          <a:p>
            <a:r>
              <a:rPr lang="en-US" altLang="ko-KR" dirty="0"/>
              <a:t>2)</a:t>
            </a:r>
          </a:p>
          <a:p>
            <a:r>
              <a:rPr lang="ko-KR" altLang="en-US" b="1" dirty="0"/>
              <a:t>대구광역시 북구의 평일</a:t>
            </a:r>
            <a:r>
              <a:rPr lang="en-US" altLang="ko-KR" b="1" dirty="0"/>
              <a:t>, </a:t>
            </a:r>
            <a:r>
              <a:rPr lang="ko-KR" altLang="en-US" b="1" dirty="0"/>
              <a:t>주말 출근시간</a:t>
            </a:r>
            <a:r>
              <a:rPr lang="en-US" altLang="ko-KR" b="1" dirty="0"/>
              <a:t>, </a:t>
            </a:r>
            <a:r>
              <a:rPr lang="ko-KR" altLang="en-US" b="1" dirty="0"/>
              <a:t>일과시간 </a:t>
            </a:r>
            <a:r>
              <a:rPr lang="en-US" altLang="ko-KR" b="1" dirty="0"/>
              <a:t>,</a:t>
            </a:r>
            <a:r>
              <a:rPr lang="ko-KR" altLang="en-US" b="1" dirty="0"/>
              <a:t>퇴근시간대의 대중교통 이용 인원</a:t>
            </a:r>
            <a:endParaRPr lang="ko-KR" altLang="en-US" dirty="0"/>
          </a:p>
          <a:p>
            <a:r>
              <a:rPr lang="en-US" altLang="ko-KR" dirty="0"/>
              <a:t>3)</a:t>
            </a:r>
          </a:p>
          <a:p>
            <a:r>
              <a:rPr lang="ko-KR" altLang="en-US" b="1" dirty="0"/>
              <a:t>대구광역시 달성군의 평일</a:t>
            </a:r>
            <a:r>
              <a:rPr lang="en-US" altLang="ko-KR" b="1" dirty="0"/>
              <a:t>, </a:t>
            </a:r>
            <a:r>
              <a:rPr lang="ko-KR" altLang="en-US" b="1" dirty="0"/>
              <a:t>주말 출근시간</a:t>
            </a:r>
            <a:r>
              <a:rPr lang="en-US" altLang="ko-KR" b="1" dirty="0"/>
              <a:t>, </a:t>
            </a:r>
            <a:r>
              <a:rPr lang="ko-KR" altLang="en-US" b="1" dirty="0"/>
              <a:t>일과시간 </a:t>
            </a:r>
            <a:r>
              <a:rPr lang="en-US" altLang="ko-KR" b="1" dirty="0"/>
              <a:t>,</a:t>
            </a:r>
            <a:r>
              <a:rPr lang="ko-KR" altLang="en-US" b="1" dirty="0"/>
              <a:t>퇴근시간대의 대중교통 이용 인원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대구광역시의 대중교통 이용 인원의 변화 양상을 구체적으로 살펴보기 위해 일주일을 평일과 주말로 나누었고 하루에서 교통의 변화가 두드러진 구간인 출근 시간</a:t>
            </a:r>
            <a:r>
              <a:rPr lang="en-US" altLang="ko-KR" b="1" dirty="0"/>
              <a:t>(07:00~08:59)</a:t>
            </a:r>
            <a:r>
              <a:rPr lang="en-US" altLang="ko-KR" dirty="0"/>
              <a:t>, </a:t>
            </a:r>
            <a:r>
              <a:rPr lang="ko-KR" altLang="en-US" dirty="0"/>
              <a:t>일과 시간</a:t>
            </a:r>
            <a:r>
              <a:rPr lang="en-US" altLang="ko-KR" b="1" dirty="0"/>
              <a:t>(14:00~15:59)</a:t>
            </a:r>
            <a:r>
              <a:rPr lang="en-US" altLang="ko-KR" dirty="0"/>
              <a:t>, </a:t>
            </a:r>
            <a:r>
              <a:rPr lang="ko-KR" altLang="en-US" dirty="0"/>
              <a:t>퇴근 시간대</a:t>
            </a:r>
            <a:r>
              <a:rPr lang="en-US" altLang="ko-KR" b="1" dirty="0"/>
              <a:t>(17:00~18:59)</a:t>
            </a:r>
            <a:r>
              <a:rPr lang="ko-KR" altLang="en-US" dirty="0"/>
              <a:t>로 나누어 시간을 이용 인원의 변화를 보았다</a:t>
            </a:r>
            <a:r>
              <a:rPr lang="en-US" altLang="ko-KR" dirty="0"/>
              <a:t>. </a:t>
            </a:r>
            <a:r>
              <a:rPr lang="ko-KR" altLang="en-US" dirty="0"/>
              <a:t>그 결과 평일보다 주말의 이용 인원의 변화가 더 크게 나타났다</a:t>
            </a:r>
            <a:r>
              <a:rPr lang="en-US" altLang="ko-KR" dirty="0"/>
              <a:t>. </a:t>
            </a:r>
            <a:r>
              <a:rPr lang="ko-KR" altLang="en-US" dirty="0"/>
              <a:t>또</a:t>
            </a:r>
            <a:r>
              <a:rPr lang="en-US" altLang="ko-KR" dirty="0"/>
              <a:t>, </a:t>
            </a:r>
            <a:r>
              <a:rPr lang="ko-KR" altLang="en-US" dirty="0"/>
              <a:t>출근시간과 퇴근시간대보다 일과 시간의 교통량이 더 큰 폭으로 줄어드는 것을 발견하였다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6F3586-97EB-4FEE-B7BE-E0D15F0311E4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63469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dirty="0">
                <a:solidFill>
                  <a:srgbClr val="FF0000"/>
                </a:solidFill>
              </a:rPr>
              <a:t>숙박업소 </a:t>
            </a:r>
            <a:r>
              <a:rPr lang="en-US" altLang="ko-KR" sz="1200" dirty="0">
                <a:solidFill>
                  <a:srgbClr val="FF0000"/>
                </a:solidFill>
              </a:rPr>
              <a:t>: </a:t>
            </a:r>
            <a:r>
              <a:rPr lang="ko-KR" altLang="en-US" sz="1200" dirty="0">
                <a:solidFill>
                  <a:srgbClr val="FF0000"/>
                </a:solidFill>
              </a:rPr>
              <a:t>엄청 </a:t>
            </a:r>
            <a:r>
              <a:rPr lang="ko-KR" altLang="en-US" sz="1200" dirty="0" err="1">
                <a:solidFill>
                  <a:srgbClr val="FF0000"/>
                </a:solidFill>
              </a:rPr>
              <a:t>준것만</a:t>
            </a:r>
            <a:r>
              <a:rPr lang="ko-KR" altLang="en-US" sz="1200" dirty="0">
                <a:solidFill>
                  <a:srgbClr val="FF0000"/>
                </a:solidFill>
              </a:rPr>
              <a:t> </a:t>
            </a:r>
            <a:r>
              <a:rPr lang="ko-KR" altLang="en-US" sz="1200" dirty="0" err="1">
                <a:solidFill>
                  <a:srgbClr val="FF0000"/>
                </a:solidFill>
              </a:rPr>
              <a:t>고려했을때</a:t>
            </a:r>
            <a:r>
              <a:rPr lang="ko-KR" altLang="en-US" sz="1200" dirty="0">
                <a:solidFill>
                  <a:srgbClr val="FF0000"/>
                </a:solidFill>
              </a:rPr>
              <a:t> </a:t>
            </a:r>
            <a:r>
              <a:rPr lang="ko-KR" altLang="en-US" sz="1200" dirty="0" err="1">
                <a:solidFill>
                  <a:srgbClr val="FF0000"/>
                </a:solidFill>
              </a:rPr>
              <a:t>방문형상권이</a:t>
            </a:r>
            <a:r>
              <a:rPr lang="ko-KR" altLang="en-US" sz="1200" dirty="0">
                <a:solidFill>
                  <a:srgbClr val="FF0000"/>
                </a:solidFill>
              </a:rPr>
              <a:t> </a:t>
            </a:r>
            <a:r>
              <a:rPr lang="ko-KR" altLang="en-US" sz="1200" dirty="0" err="1">
                <a:solidFill>
                  <a:srgbClr val="FF0000"/>
                </a:solidFill>
              </a:rPr>
              <a:t>엄청줄었잖아요</a:t>
            </a:r>
            <a:r>
              <a:rPr lang="ko-KR" altLang="en-US" sz="1200" dirty="0">
                <a:solidFill>
                  <a:srgbClr val="FF0000"/>
                </a:solidFill>
              </a:rPr>
              <a:t> </a:t>
            </a:r>
            <a:r>
              <a:rPr lang="en-US" altLang="ko-KR" sz="1200" dirty="0">
                <a:solidFill>
                  <a:srgbClr val="FF0000"/>
                </a:solidFill>
              </a:rPr>
              <a:t>+ </a:t>
            </a:r>
            <a:r>
              <a:rPr lang="ko-KR" altLang="en-US" sz="1200" dirty="0">
                <a:solidFill>
                  <a:srgbClr val="FF0000"/>
                </a:solidFill>
              </a:rPr>
              <a:t>숙박업소 </a:t>
            </a:r>
            <a:r>
              <a:rPr lang="ko-KR" altLang="en-US" sz="1200" dirty="0" err="1">
                <a:solidFill>
                  <a:srgbClr val="FF0000"/>
                </a:solidFill>
              </a:rPr>
              <a:t>감소니까</a:t>
            </a:r>
            <a:r>
              <a:rPr lang="ko-KR" altLang="en-US" sz="1200" dirty="0">
                <a:solidFill>
                  <a:srgbClr val="FF0000"/>
                </a:solidFill>
              </a:rPr>
              <a:t> </a:t>
            </a:r>
            <a:r>
              <a:rPr lang="en-US" altLang="ko-KR" sz="1200" dirty="0">
                <a:solidFill>
                  <a:srgbClr val="FF0000"/>
                </a:solidFill>
              </a:rPr>
              <a:t>=&gt; </a:t>
            </a:r>
            <a:r>
              <a:rPr lang="ko-KR" altLang="en-US" sz="1200" dirty="0">
                <a:solidFill>
                  <a:srgbClr val="FF0000"/>
                </a:solidFill>
              </a:rPr>
              <a:t>여행객 </a:t>
            </a:r>
            <a:r>
              <a:rPr lang="ko-KR" altLang="en-US" sz="1200" dirty="0" err="1">
                <a:solidFill>
                  <a:srgbClr val="FF0000"/>
                </a:solidFill>
              </a:rPr>
              <a:t>개줄었다</a:t>
            </a:r>
            <a:endParaRPr lang="en-US" altLang="ko-KR" sz="1200" dirty="0">
              <a:solidFill>
                <a:srgbClr val="FF0000"/>
              </a:solidFill>
            </a:endParaRPr>
          </a:p>
          <a:p>
            <a:r>
              <a:rPr lang="ko-KR" altLang="en-US" sz="1100" dirty="0">
                <a:solidFill>
                  <a:srgbClr val="FF0000"/>
                </a:solidFill>
              </a:rPr>
              <a:t>주말 음식점 줄었음 </a:t>
            </a:r>
            <a:r>
              <a:rPr lang="en-US" altLang="ko-KR" sz="1100" dirty="0">
                <a:solidFill>
                  <a:srgbClr val="FF0000"/>
                </a:solidFill>
              </a:rPr>
              <a:t>-&gt; </a:t>
            </a:r>
            <a:r>
              <a:rPr lang="ko-KR" altLang="en-US" sz="1100" dirty="0">
                <a:solidFill>
                  <a:srgbClr val="FF0000"/>
                </a:solidFill>
              </a:rPr>
              <a:t>저녁에 외식이 줄었다</a:t>
            </a:r>
          </a:p>
          <a:p>
            <a:r>
              <a:rPr lang="ko-KR" altLang="en-US" sz="1200" dirty="0">
                <a:solidFill>
                  <a:srgbClr val="FF0000"/>
                </a:solidFill>
              </a:rPr>
              <a:t>대중교통을 많이 이용하는 청소년의 외출이 </a:t>
            </a:r>
            <a:r>
              <a:rPr lang="ko-KR" altLang="en-US" sz="1200" dirty="0" err="1">
                <a:solidFill>
                  <a:srgbClr val="FF0000"/>
                </a:solidFill>
              </a:rPr>
              <a:t>주말외출이</a:t>
            </a:r>
            <a:r>
              <a:rPr lang="ko-KR" altLang="en-US" sz="1200" dirty="0">
                <a:solidFill>
                  <a:srgbClr val="FF0000"/>
                </a:solidFill>
              </a:rPr>
              <a:t> </a:t>
            </a:r>
            <a:r>
              <a:rPr lang="ko-KR" altLang="en-US" sz="1200" dirty="0" err="1">
                <a:solidFill>
                  <a:srgbClr val="FF0000"/>
                </a:solidFill>
              </a:rPr>
              <a:t>현저히줄었음</a:t>
            </a:r>
            <a:endParaRPr lang="en-US" altLang="ko-KR" sz="1200" dirty="0">
              <a:solidFill>
                <a:srgbClr val="FF0000"/>
              </a:solidFill>
            </a:endParaRPr>
          </a:p>
          <a:p>
            <a:r>
              <a:rPr lang="ko-KR" altLang="en-US" sz="1200" dirty="0">
                <a:solidFill>
                  <a:srgbClr val="FF0000"/>
                </a:solidFill>
              </a:rPr>
              <a:t>의원</a:t>
            </a:r>
            <a:r>
              <a:rPr lang="en-US" altLang="ko-KR" sz="1200" dirty="0">
                <a:solidFill>
                  <a:srgbClr val="FF0000"/>
                </a:solidFill>
              </a:rPr>
              <a:t>-&gt; </a:t>
            </a:r>
            <a:r>
              <a:rPr lang="ko-KR" altLang="en-US" sz="1200" dirty="0">
                <a:solidFill>
                  <a:srgbClr val="FF0000"/>
                </a:solidFill>
              </a:rPr>
              <a:t>주말에도 </a:t>
            </a:r>
            <a:r>
              <a:rPr lang="ko-KR" altLang="en-US" sz="1200" dirty="0" err="1">
                <a:solidFill>
                  <a:srgbClr val="FF0000"/>
                </a:solidFill>
              </a:rPr>
              <a:t>병원이용량</a:t>
            </a:r>
            <a:r>
              <a:rPr lang="ko-KR" altLang="en-US" sz="1200" dirty="0">
                <a:solidFill>
                  <a:srgbClr val="FF0000"/>
                </a:solidFill>
              </a:rPr>
              <a:t> 증가</a:t>
            </a:r>
            <a:endParaRPr lang="en-US" altLang="ko-KR" sz="1200" dirty="0">
              <a:solidFill>
                <a:srgbClr val="FF0000"/>
              </a:solidFill>
            </a:endParaRPr>
          </a:p>
          <a:p>
            <a:r>
              <a:rPr lang="ko-KR" altLang="en-US" sz="1200" dirty="0">
                <a:solidFill>
                  <a:srgbClr val="FF0000"/>
                </a:solidFill>
              </a:rPr>
              <a:t>주말에 병원에 가서 </a:t>
            </a:r>
            <a:r>
              <a:rPr lang="ko-KR" altLang="en-US" sz="1200" dirty="0" err="1">
                <a:solidFill>
                  <a:srgbClr val="FF0000"/>
                </a:solidFill>
              </a:rPr>
              <a:t>했던거</a:t>
            </a:r>
            <a:r>
              <a:rPr lang="ko-KR" altLang="en-US" sz="1200" dirty="0">
                <a:solidFill>
                  <a:srgbClr val="FF0000"/>
                </a:solidFill>
              </a:rPr>
              <a:t> 같아요 그때 막 </a:t>
            </a:r>
            <a:r>
              <a:rPr lang="ko-KR" altLang="en-US" sz="1200" dirty="0" err="1">
                <a:solidFill>
                  <a:srgbClr val="FF0000"/>
                </a:solidFill>
              </a:rPr>
              <a:t>확진자들</a:t>
            </a:r>
            <a:r>
              <a:rPr lang="ko-KR" altLang="en-US" sz="1200" dirty="0">
                <a:solidFill>
                  <a:srgbClr val="FF0000"/>
                </a:solidFill>
              </a:rPr>
              <a:t> </a:t>
            </a:r>
            <a:r>
              <a:rPr lang="ko-KR" altLang="en-US" sz="1200" dirty="0" err="1">
                <a:solidFill>
                  <a:srgbClr val="FF0000"/>
                </a:solidFill>
              </a:rPr>
              <a:t>수용할수있는</a:t>
            </a:r>
            <a:r>
              <a:rPr lang="ko-KR" altLang="en-US" sz="1200" dirty="0">
                <a:solidFill>
                  <a:srgbClr val="FF0000"/>
                </a:solidFill>
              </a:rPr>
              <a:t> 센터</a:t>
            </a:r>
            <a:endParaRPr lang="en-US" altLang="ko-KR" sz="1200" dirty="0">
              <a:solidFill>
                <a:srgbClr val="FF0000"/>
              </a:solidFill>
            </a:endParaRPr>
          </a:p>
          <a:p>
            <a:endParaRPr lang="en-US" altLang="ko-KR" sz="1200" dirty="0">
              <a:solidFill>
                <a:srgbClr val="FF0000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6F3586-97EB-4FEE-B7BE-E0D15F0311E4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039812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- </a:t>
            </a:r>
            <a:r>
              <a:rPr lang="ko-KR" altLang="en-US" dirty="0"/>
              <a:t>코로나 </a:t>
            </a:r>
            <a:r>
              <a:rPr lang="en-US" altLang="ko-KR" dirty="0"/>
              <a:t>19</a:t>
            </a:r>
            <a:r>
              <a:rPr lang="ko-KR" altLang="en-US" dirty="0"/>
              <a:t>로 인해 변화된 대중교통 </a:t>
            </a:r>
            <a:r>
              <a:rPr lang="ko-KR" altLang="en-US" dirty="0" err="1"/>
              <a:t>이용량을</a:t>
            </a:r>
            <a:r>
              <a:rPr lang="ko-KR" altLang="en-US" dirty="0"/>
              <a:t> 고려하여 대중교통 시설 내 혼잡도 관리 및 배차간격 조정을 하는데 기초 자료로 사용될 수 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코로나 확산 조짐 발견 시 비슷한 유형의 지역에 대한 대중교통 효율성 대책 구축</a:t>
            </a:r>
          </a:p>
          <a:p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코로나 </a:t>
            </a:r>
            <a:r>
              <a:rPr lang="en-US" altLang="ko-KR" dirty="0"/>
              <a:t>19</a:t>
            </a:r>
            <a:r>
              <a:rPr lang="ko-KR" altLang="en-US" dirty="0"/>
              <a:t>의 직격탄을 맞은 대구광역시의 사례를 기반으로</a:t>
            </a:r>
            <a:r>
              <a:rPr lang="en-US" altLang="ko-KR" dirty="0"/>
              <a:t>, </a:t>
            </a:r>
            <a:r>
              <a:rPr lang="ko-KR" altLang="en-US" dirty="0" err="1"/>
              <a:t>대구뿐만</a:t>
            </a:r>
            <a:r>
              <a:rPr lang="ko-KR" altLang="en-US" dirty="0"/>
              <a:t> 아니라 다른 지역에서도 생활반경 내 코로나 환자 발생 시 비슷한 유형의 동네 내에서의 국민들의 버스 </a:t>
            </a:r>
            <a:r>
              <a:rPr lang="ko-KR" altLang="en-US" dirty="0" err="1"/>
              <a:t>이용량</a:t>
            </a:r>
            <a:r>
              <a:rPr lang="ko-KR" altLang="en-US" dirty="0"/>
              <a:t> 변화 양상을 예측할 수 있다</a:t>
            </a:r>
            <a:r>
              <a:rPr lang="en-US" altLang="ko-KR" dirty="0"/>
              <a:t>. </a:t>
            </a:r>
            <a:r>
              <a:rPr lang="ko-KR" altLang="en-US" dirty="0"/>
              <a:t>이를 통해 코로나 </a:t>
            </a:r>
            <a:r>
              <a:rPr lang="ko-KR" altLang="en-US" dirty="0" err="1"/>
              <a:t>확진자</a:t>
            </a:r>
            <a:r>
              <a:rPr lang="ko-KR" altLang="en-US" dirty="0"/>
              <a:t> 현황에 따라 버스 업체 자체에서 시간대별</a:t>
            </a:r>
            <a:r>
              <a:rPr lang="en-US" altLang="ko-KR" dirty="0"/>
              <a:t>/</a:t>
            </a:r>
            <a:r>
              <a:rPr lang="ko-KR" altLang="en-US" dirty="0"/>
              <a:t>요일별로 군</a:t>
            </a:r>
            <a:r>
              <a:rPr lang="en-US" altLang="ko-KR" dirty="0"/>
              <a:t>/</a:t>
            </a:r>
            <a:r>
              <a:rPr lang="ko-KR" altLang="en-US" dirty="0"/>
              <a:t>구별 또는 </a:t>
            </a:r>
            <a:r>
              <a:rPr lang="ko-KR" altLang="en-US" dirty="0" err="1"/>
              <a:t>동별</a:t>
            </a:r>
            <a:r>
              <a:rPr lang="ko-KR" altLang="en-US" dirty="0"/>
              <a:t> 적절한 증</a:t>
            </a:r>
            <a:r>
              <a:rPr lang="en-US" altLang="ko-KR" dirty="0"/>
              <a:t>/</a:t>
            </a:r>
            <a:r>
              <a:rPr lang="ko-KR" altLang="en-US" dirty="0"/>
              <a:t>감차 계획을 세워 버스 운영의 효율성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D3C14-7CDF-4EBC-B801-913F85351752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836274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D3C14-7CDF-4EBC-B801-913F85351752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24928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6F3586-97EB-4FEE-B7BE-E0D15F0311E4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138490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D3C14-7CDF-4EBC-B801-913F85351752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60333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 fontAlgn="base">
              <a:lnSpc>
                <a:spcPct val="160000"/>
              </a:lnSpc>
            </a:pPr>
            <a:r>
              <a:rPr lang="en-US" altLang="ko-KR" sz="1100" b="1" kern="0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[</a:t>
            </a:r>
            <a:r>
              <a:rPr lang="ko-KR" altLang="en-US" sz="1100" b="1" kern="0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그림 </a:t>
            </a:r>
            <a:r>
              <a:rPr lang="en-US" altLang="ko-KR" sz="1100" b="1" kern="0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1] Generator</a:t>
            </a:r>
            <a:r>
              <a:rPr lang="ko-KR" altLang="en-US" sz="1100" b="1" kern="0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를 통한 빅데이터 불러오기</a:t>
            </a:r>
            <a:endParaRPr lang="ko-KR" altLang="en-US" kern="0" dirty="0">
              <a:solidFill>
                <a:srgbClr val="000000"/>
              </a:solidFill>
              <a:latin typeface="나눔고딕"/>
            </a:endParaRPr>
          </a:p>
          <a:p>
            <a:pPr algn="just" fontAlgn="base">
              <a:lnSpc>
                <a:spcPct val="160000"/>
              </a:lnSpc>
            </a:pPr>
            <a:r>
              <a:rPr lang="ko-KR" altLang="en-US" kern="0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초기에 빅데이터</a:t>
            </a:r>
            <a:r>
              <a:rPr lang="en-US" altLang="ko-KR" kern="0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(58.87 GB)</a:t>
            </a:r>
            <a:r>
              <a:rPr lang="ko-KR" altLang="en-US" kern="0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를 불러오는데 있어서 주피터의 용량이 이를 담지 못해 어려움이 있었다</a:t>
            </a:r>
            <a:r>
              <a:rPr lang="en-US" altLang="ko-KR" kern="0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. </a:t>
            </a:r>
            <a:r>
              <a:rPr lang="ko-KR" altLang="en-US" kern="0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다양한 시행착오 끝에 </a:t>
            </a:r>
            <a:r>
              <a:rPr lang="ko-KR" altLang="en-US" kern="0" dirty="0" err="1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제너레이터를</a:t>
            </a:r>
            <a:r>
              <a:rPr lang="ko-KR" altLang="en-US" kern="0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 사용하여 데이터를 불러올 수 있었다</a:t>
            </a:r>
            <a:r>
              <a:rPr lang="en-US" altLang="ko-KR" kern="0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. </a:t>
            </a:r>
            <a:r>
              <a:rPr lang="ko-KR" altLang="en-US" kern="0" dirty="0" err="1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제너레이터는</a:t>
            </a:r>
            <a:r>
              <a:rPr lang="ko-KR" altLang="en-US" kern="0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 크기가 큰 데이터를 순차적으로 접근할 때 유용하게 사용된다</a:t>
            </a:r>
            <a:r>
              <a:rPr lang="en-US" altLang="ko-KR" kern="0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. </a:t>
            </a:r>
            <a:r>
              <a:rPr lang="ko-KR" altLang="en-US" kern="0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순차 데이터를 한 번에 메모리에 적재할 필요 없이 한 번에 하나의 요소만을 접근하여 되돌려 줌으로 메모리 사용을 줄일 수 있었다</a:t>
            </a:r>
            <a:r>
              <a:rPr lang="en-US" altLang="ko-KR" kern="0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.</a:t>
            </a:r>
            <a:endParaRPr lang="ko-KR" altLang="en-US" kern="0" dirty="0">
              <a:solidFill>
                <a:srgbClr val="000000"/>
              </a:solidFill>
              <a:latin typeface="나눔고딕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6F3586-97EB-4FEE-B7BE-E0D15F0311E4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97227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6F3586-97EB-4FEE-B7BE-E0D15F0311E4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15195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코로나</a:t>
            </a:r>
            <a:r>
              <a:rPr lang="en-US" altLang="ko-KR" dirty="0"/>
              <a:t>19</a:t>
            </a:r>
            <a:r>
              <a:rPr lang="ko-KR" altLang="en-US" dirty="0"/>
              <a:t>의 본격적 확산 이전인 </a:t>
            </a:r>
            <a:r>
              <a:rPr lang="en-US" altLang="ko-KR" dirty="0"/>
              <a:t>1~2</a:t>
            </a:r>
            <a:r>
              <a:rPr lang="ko-KR" altLang="en-US" dirty="0"/>
              <a:t>월에 비해 </a:t>
            </a:r>
            <a:r>
              <a:rPr lang="en-US" altLang="ko-KR" dirty="0"/>
              <a:t>3~4</a:t>
            </a:r>
            <a:r>
              <a:rPr lang="ko-KR" altLang="en-US" dirty="0"/>
              <a:t>월의 버스 </a:t>
            </a:r>
            <a:r>
              <a:rPr lang="ko-KR" altLang="en-US" dirty="0" err="1"/>
              <a:t>이용량은</a:t>
            </a:r>
            <a:r>
              <a:rPr lang="ko-KR" altLang="en-US" dirty="0"/>
              <a:t> 전년대비 큰 폭으로 떨어진 것으로 나타났으며</a:t>
            </a:r>
            <a:r>
              <a:rPr lang="en-US" altLang="ko-KR" dirty="0"/>
              <a:t>, (</a:t>
            </a:r>
            <a:r>
              <a:rPr lang="ko-KR" altLang="en-US" dirty="0"/>
              <a:t>하차량보다 승차량에 더 큰 감소가 발생한 것으로 확인됨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en-US" altLang="ko-KR" dirty="0"/>
              <a:t>•</a:t>
            </a:r>
            <a:r>
              <a:rPr lang="ko-KR" altLang="en-US" dirty="0"/>
              <a:t>사회적 거리두기 시행 시 대구시청이 위치한 </a:t>
            </a:r>
            <a:r>
              <a:rPr lang="ko-KR" altLang="en-US" dirty="0" err="1"/>
              <a:t>도심부</a:t>
            </a:r>
            <a:r>
              <a:rPr lang="en-US" altLang="ko-KR" dirty="0"/>
              <a:t>(</a:t>
            </a:r>
            <a:r>
              <a:rPr lang="ko-KR" altLang="en-US" dirty="0"/>
              <a:t>예</a:t>
            </a:r>
            <a:r>
              <a:rPr lang="en-US" altLang="ko-KR" dirty="0"/>
              <a:t>: </a:t>
            </a:r>
            <a:r>
              <a:rPr lang="ko-KR" altLang="en-US" dirty="0"/>
              <a:t>성내</a:t>
            </a:r>
            <a:r>
              <a:rPr lang="en-US" altLang="ko-KR" dirty="0"/>
              <a:t>1·2</a:t>
            </a:r>
            <a:r>
              <a:rPr lang="ko-KR" altLang="en-US" dirty="0"/>
              <a:t>동</a:t>
            </a:r>
            <a:r>
              <a:rPr lang="en-US" altLang="ko-KR" dirty="0"/>
              <a:t>)</a:t>
            </a:r>
            <a:r>
              <a:rPr lang="ko-KR" altLang="en-US" dirty="0"/>
              <a:t>와 이로부터 동서 방향으로 약 </a:t>
            </a:r>
            <a:r>
              <a:rPr lang="en-US" altLang="ko-KR" dirty="0"/>
              <a:t>12㎞ </a:t>
            </a:r>
            <a:r>
              <a:rPr lang="ko-KR" altLang="en-US" dirty="0"/>
              <a:t>정도 떨어진 지역</a:t>
            </a:r>
            <a:r>
              <a:rPr lang="en-US" altLang="ko-KR" dirty="0"/>
              <a:t>(</a:t>
            </a:r>
            <a:r>
              <a:rPr lang="ko-KR" altLang="en-US" dirty="0"/>
              <a:t>예</a:t>
            </a:r>
            <a:r>
              <a:rPr lang="en-US" altLang="ko-KR" dirty="0"/>
              <a:t>: </a:t>
            </a:r>
            <a:r>
              <a:rPr lang="ko-KR" altLang="en-US" dirty="0"/>
              <a:t>달서구 신당동</a:t>
            </a:r>
            <a:r>
              <a:rPr lang="en-US" altLang="ko-KR" dirty="0"/>
              <a:t>, </a:t>
            </a:r>
            <a:r>
              <a:rPr lang="ko-KR" altLang="en-US" dirty="0"/>
              <a:t>동구 </a:t>
            </a:r>
            <a:r>
              <a:rPr lang="ko-KR" altLang="en-US" dirty="0" err="1"/>
              <a:t>안심동</a:t>
            </a:r>
            <a:r>
              <a:rPr lang="en-US" altLang="ko-KR" dirty="0"/>
              <a:t>)</a:t>
            </a:r>
            <a:r>
              <a:rPr lang="ko-KR" altLang="en-US" dirty="0"/>
              <a:t>에서의 승</a:t>
            </a:r>
            <a:r>
              <a:rPr lang="en-US" altLang="ko-KR" dirty="0"/>
              <a:t>·</a:t>
            </a:r>
            <a:r>
              <a:rPr lang="ko-KR" altLang="en-US" dirty="0"/>
              <a:t>하차량이 크게 감소한 것으로 나타남</a:t>
            </a:r>
            <a:endParaRPr lang="en-US" altLang="ko-KR" dirty="0"/>
          </a:p>
          <a:p>
            <a:r>
              <a:rPr lang="en-US" altLang="ko-KR" dirty="0"/>
              <a:t>18</a:t>
            </a:r>
            <a:r>
              <a:rPr lang="ko-KR" altLang="en-US" dirty="0"/>
              <a:t>일 </a:t>
            </a:r>
            <a:r>
              <a:rPr lang="ko-KR" altLang="en-US" dirty="0" err="1"/>
              <a:t>확진자가</a:t>
            </a:r>
            <a:r>
              <a:rPr lang="ko-KR" altLang="en-US" dirty="0"/>
              <a:t> 발생한 후 도심의 유동인구가 크게 감소</a:t>
            </a:r>
          </a:p>
          <a:p>
            <a:r>
              <a:rPr lang="en-US" altLang="ko-KR" dirty="0"/>
              <a:t>-</a:t>
            </a:r>
            <a:r>
              <a:rPr lang="ko-KR" altLang="en-US" dirty="0"/>
              <a:t>도심의 유동인구가 크게 감소한 것</a:t>
            </a:r>
          </a:p>
          <a:p>
            <a:r>
              <a:rPr lang="ko-KR" altLang="en-US" dirty="0"/>
              <a:t>대구역</a:t>
            </a:r>
            <a:r>
              <a:rPr lang="en-US" altLang="ko-KR" dirty="0"/>
              <a:t>, </a:t>
            </a:r>
            <a:r>
              <a:rPr lang="ko-KR" altLang="en-US" dirty="0" err="1"/>
              <a:t>동성로</a:t>
            </a:r>
            <a:r>
              <a:rPr lang="ko-KR" altLang="en-US" dirty="0"/>
              <a:t> 상권의 </a:t>
            </a:r>
            <a:r>
              <a:rPr lang="en-US" altLang="ko-KR" dirty="0"/>
              <a:t>-&gt;</a:t>
            </a:r>
            <a:r>
              <a:rPr lang="ko-KR" altLang="en-US" dirty="0"/>
              <a:t>성내</a:t>
            </a:r>
            <a:r>
              <a:rPr lang="en-US" altLang="ko-KR" dirty="0"/>
              <a:t>1</a:t>
            </a:r>
            <a:r>
              <a:rPr lang="ko-KR" altLang="en-US" dirty="0"/>
              <a:t>동 </a:t>
            </a:r>
            <a:r>
              <a:rPr lang="en-US" altLang="ko-KR" dirty="0"/>
              <a:t>-57.4%</a:t>
            </a:r>
          </a:p>
          <a:p>
            <a:r>
              <a:rPr lang="ko-KR" altLang="en-US" dirty="0"/>
              <a:t>중구 가운데 종로와 서성로를 포함한 성내</a:t>
            </a:r>
            <a:r>
              <a:rPr lang="en-US" altLang="ko-KR" dirty="0"/>
              <a:t>2</a:t>
            </a:r>
            <a:r>
              <a:rPr lang="ko-KR" altLang="en-US" dirty="0"/>
              <a:t>동</a:t>
            </a:r>
            <a:r>
              <a:rPr lang="en-US" altLang="ko-KR" dirty="0"/>
              <a:t>(-46.8%), </a:t>
            </a:r>
          </a:p>
          <a:p>
            <a:r>
              <a:rPr lang="ko-KR" altLang="en-US" dirty="0" err="1"/>
              <a:t>동성로</a:t>
            </a:r>
            <a:r>
              <a:rPr lang="ko-KR" altLang="en-US" dirty="0"/>
              <a:t> 일부와 경북대병원 등이 있는 </a:t>
            </a:r>
            <a:r>
              <a:rPr lang="ko-KR" altLang="en-US" dirty="0" err="1"/>
              <a:t>삼덕동</a:t>
            </a:r>
            <a:r>
              <a:rPr lang="en-US" altLang="ko-KR" dirty="0"/>
              <a:t>(-42.6%) </a:t>
            </a:r>
          </a:p>
          <a:p>
            <a:r>
              <a:rPr lang="ko-KR" altLang="en-US" dirty="0"/>
              <a:t>서문시장의 대신동</a:t>
            </a:r>
            <a:r>
              <a:rPr lang="en-US" altLang="ko-KR" dirty="0"/>
              <a:t>(-20.9%)</a:t>
            </a:r>
            <a:r>
              <a:rPr lang="ko-KR" altLang="en-US" dirty="0"/>
              <a:t>과 달성공원의 성내</a:t>
            </a:r>
            <a:r>
              <a:rPr lang="en-US" altLang="ko-KR" dirty="0"/>
              <a:t>3</a:t>
            </a:r>
            <a:r>
              <a:rPr lang="ko-KR" altLang="en-US" dirty="0"/>
              <a:t>동</a:t>
            </a:r>
            <a:r>
              <a:rPr lang="en-US" altLang="ko-KR" dirty="0"/>
              <a:t>(-19.2%) </a:t>
            </a:r>
          </a:p>
          <a:p>
            <a:r>
              <a:rPr lang="en-US" altLang="ko-KR" dirty="0"/>
              <a:t> </a:t>
            </a:r>
            <a:r>
              <a:rPr lang="ko-KR" altLang="en-US" dirty="0"/>
              <a:t>동대구역</a:t>
            </a:r>
            <a:r>
              <a:rPr lang="en-US" altLang="ko-KR" dirty="0"/>
              <a:t>(</a:t>
            </a:r>
            <a:r>
              <a:rPr lang="ko-KR" altLang="en-US" dirty="0"/>
              <a:t>동구 신천</a:t>
            </a:r>
            <a:r>
              <a:rPr lang="en-US" altLang="ko-KR" dirty="0"/>
              <a:t>4</a:t>
            </a:r>
            <a:r>
              <a:rPr lang="ko-KR" altLang="en-US" dirty="0"/>
              <a:t>동</a:t>
            </a:r>
            <a:r>
              <a:rPr lang="en-US" altLang="ko-KR" dirty="0"/>
              <a:t>)</a:t>
            </a:r>
            <a:r>
              <a:rPr lang="ko-KR" altLang="en-US" dirty="0"/>
              <a:t>과 </a:t>
            </a:r>
            <a:r>
              <a:rPr lang="ko-KR" altLang="en-US" dirty="0" err="1"/>
              <a:t>수성못</a:t>
            </a:r>
            <a:r>
              <a:rPr lang="en-US" altLang="ko-KR" dirty="0"/>
              <a:t>(</a:t>
            </a:r>
            <a:r>
              <a:rPr lang="ko-KR" altLang="en-US" dirty="0"/>
              <a:t>수성구 </a:t>
            </a:r>
            <a:r>
              <a:rPr lang="ko-KR" altLang="en-US" dirty="0" err="1"/>
              <a:t>두산동</a:t>
            </a:r>
            <a:r>
              <a:rPr lang="en-US" altLang="ko-KR" dirty="0"/>
              <a:t>), </a:t>
            </a:r>
            <a:r>
              <a:rPr lang="ko-KR" altLang="en-US" dirty="0"/>
              <a:t>두류공원</a:t>
            </a:r>
            <a:r>
              <a:rPr lang="en-US" altLang="ko-KR" dirty="0"/>
              <a:t>(</a:t>
            </a:r>
            <a:r>
              <a:rPr lang="ko-KR" altLang="en-US" dirty="0"/>
              <a:t>달서구 두류</a:t>
            </a:r>
            <a:r>
              <a:rPr lang="en-US" altLang="ko-KR" dirty="0"/>
              <a:t>3</a:t>
            </a:r>
            <a:r>
              <a:rPr lang="ko-KR" altLang="en-US" dirty="0"/>
              <a:t>동</a:t>
            </a:r>
            <a:r>
              <a:rPr lang="en-US" altLang="ko-KR" dirty="0"/>
              <a:t>) 13.2~-20.5%</a:t>
            </a:r>
          </a:p>
          <a:p>
            <a:r>
              <a:rPr lang="en-US" altLang="ko-KR" dirty="0"/>
              <a:t>-&gt;</a:t>
            </a:r>
            <a:r>
              <a:rPr lang="ko-KR" altLang="en-US" dirty="0"/>
              <a:t>거주민 이외의 사람들이 많이 찾는 </a:t>
            </a:r>
            <a:r>
              <a:rPr lang="en-US" altLang="ko-KR" dirty="0"/>
              <a:t>'</a:t>
            </a:r>
            <a:r>
              <a:rPr lang="ko-KR" altLang="en-US" dirty="0"/>
              <a:t>방문형 상권</a:t>
            </a:r>
            <a:r>
              <a:rPr lang="en-US" altLang="ko-KR" dirty="0"/>
              <a:t>'</a:t>
            </a:r>
            <a:r>
              <a:rPr lang="ko-KR" altLang="en-US" dirty="0"/>
              <a:t>이 형성된 탓에 코로나</a:t>
            </a:r>
            <a:r>
              <a:rPr lang="en-US" altLang="ko-KR" dirty="0"/>
              <a:t>19 </a:t>
            </a:r>
            <a:r>
              <a:rPr lang="ko-KR" altLang="en-US" dirty="0"/>
              <a:t>여파가 컸던 것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-&gt;</a:t>
            </a:r>
            <a:r>
              <a:rPr lang="ko-KR" altLang="en-US" dirty="0"/>
              <a:t>외지인의 유입 요인이 많은 상권을 포함한 지역일수록 유동인구 감소에 따른 타격이 크다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6F3586-97EB-4FEE-B7BE-E0D15F0311E4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55698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동그라미 크기 눈에 띄게 감소 </a:t>
            </a:r>
            <a:r>
              <a:rPr lang="en-US" altLang="ko-KR" dirty="0"/>
              <a:t>=&gt; </a:t>
            </a:r>
            <a:r>
              <a:rPr lang="ko-KR" altLang="en-US" dirty="0"/>
              <a:t>대중교통 </a:t>
            </a:r>
            <a:r>
              <a:rPr lang="ko-KR" altLang="en-US" dirty="0" err="1"/>
              <a:t>이용량이</a:t>
            </a:r>
            <a:r>
              <a:rPr lang="ko-KR" altLang="en-US" dirty="0"/>
              <a:t> 전반적으로 크게 감소했다는 사실을 알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6F3586-97EB-4FEE-B7BE-E0D15F0311E4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05482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6F3586-97EB-4FEE-B7BE-E0D15F0311E4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99744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1" dirty="0"/>
              <a:t>1)</a:t>
            </a:r>
          </a:p>
          <a:p>
            <a:pPr marL="0" indent="0">
              <a:buNone/>
            </a:pPr>
            <a:r>
              <a:rPr lang="ko-KR" altLang="en-US" b="1" dirty="0"/>
              <a:t>대구광역시의 평일</a:t>
            </a:r>
            <a:r>
              <a:rPr lang="en-US" altLang="ko-KR" b="1" dirty="0"/>
              <a:t>, </a:t>
            </a:r>
            <a:r>
              <a:rPr lang="ko-KR" altLang="en-US" b="1" dirty="0"/>
              <a:t>주말 출근시간</a:t>
            </a:r>
            <a:r>
              <a:rPr lang="en-US" altLang="ko-KR" b="1" dirty="0"/>
              <a:t>, </a:t>
            </a:r>
            <a:r>
              <a:rPr lang="ko-KR" altLang="en-US" b="1" dirty="0"/>
              <a:t>일과시간 </a:t>
            </a:r>
            <a:r>
              <a:rPr lang="en-US" altLang="ko-KR" b="1" dirty="0"/>
              <a:t>,</a:t>
            </a:r>
            <a:r>
              <a:rPr lang="ko-KR" altLang="en-US" b="1" dirty="0"/>
              <a:t>퇴근시간대의 대중교통 이용 인원</a:t>
            </a:r>
            <a:endParaRPr lang="ko-KR" altLang="en-US" dirty="0"/>
          </a:p>
          <a:p>
            <a:r>
              <a:rPr lang="en-US" altLang="ko-KR" dirty="0"/>
              <a:t>2)</a:t>
            </a:r>
          </a:p>
          <a:p>
            <a:r>
              <a:rPr lang="ko-KR" altLang="en-US" b="1" dirty="0"/>
              <a:t>대구광역시 북구의 평일</a:t>
            </a:r>
            <a:r>
              <a:rPr lang="en-US" altLang="ko-KR" b="1" dirty="0"/>
              <a:t>, </a:t>
            </a:r>
            <a:r>
              <a:rPr lang="ko-KR" altLang="en-US" b="1" dirty="0"/>
              <a:t>주말 출근시간</a:t>
            </a:r>
            <a:r>
              <a:rPr lang="en-US" altLang="ko-KR" b="1" dirty="0"/>
              <a:t>, </a:t>
            </a:r>
            <a:r>
              <a:rPr lang="ko-KR" altLang="en-US" b="1" dirty="0"/>
              <a:t>일과시간 </a:t>
            </a:r>
            <a:r>
              <a:rPr lang="en-US" altLang="ko-KR" b="1" dirty="0"/>
              <a:t>,</a:t>
            </a:r>
            <a:r>
              <a:rPr lang="ko-KR" altLang="en-US" b="1" dirty="0"/>
              <a:t>퇴근시간대의 대중교통 이용 인원</a:t>
            </a:r>
            <a:endParaRPr lang="ko-KR" altLang="en-US" dirty="0"/>
          </a:p>
          <a:p>
            <a:r>
              <a:rPr lang="en-US" altLang="ko-KR" dirty="0"/>
              <a:t>3)</a:t>
            </a:r>
          </a:p>
          <a:p>
            <a:r>
              <a:rPr lang="ko-KR" altLang="en-US" b="1" dirty="0"/>
              <a:t>대구광역시 달성군의 평일</a:t>
            </a:r>
            <a:r>
              <a:rPr lang="en-US" altLang="ko-KR" b="1" dirty="0"/>
              <a:t>, </a:t>
            </a:r>
            <a:r>
              <a:rPr lang="ko-KR" altLang="en-US" b="1" dirty="0"/>
              <a:t>주말 출근시간</a:t>
            </a:r>
            <a:r>
              <a:rPr lang="en-US" altLang="ko-KR" b="1" dirty="0"/>
              <a:t>, </a:t>
            </a:r>
            <a:r>
              <a:rPr lang="ko-KR" altLang="en-US" b="1" dirty="0"/>
              <a:t>일과시간 </a:t>
            </a:r>
            <a:r>
              <a:rPr lang="en-US" altLang="ko-KR" b="1" dirty="0"/>
              <a:t>,</a:t>
            </a:r>
            <a:r>
              <a:rPr lang="ko-KR" altLang="en-US" b="1" dirty="0"/>
              <a:t>퇴근시간대의 대중교통 이용 인원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대구광역시의 대중교통 이용 인원의 변화 양상을 구체적으로 살펴보기 위해 일주일을 평일과 주말로 나누었고 하루에서 교통의 변화가 두드러진 구간인 출근 시간</a:t>
            </a:r>
            <a:r>
              <a:rPr lang="en-US" altLang="ko-KR" b="1" dirty="0"/>
              <a:t>(07:00~08:59)</a:t>
            </a:r>
            <a:r>
              <a:rPr lang="en-US" altLang="ko-KR" dirty="0"/>
              <a:t>, </a:t>
            </a:r>
            <a:r>
              <a:rPr lang="ko-KR" altLang="en-US" dirty="0"/>
              <a:t>일과 시간</a:t>
            </a:r>
            <a:r>
              <a:rPr lang="en-US" altLang="ko-KR" b="1" dirty="0"/>
              <a:t>(14:00~15:59)</a:t>
            </a:r>
            <a:r>
              <a:rPr lang="en-US" altLang="ko-KR" dirty="0"/>
              <a:t>, </a:t>
            </a:r>
            <a:r>
              <a:rPr lang="ko-KR" altLang="en-US" dirty="0"/>
              <a:t>퇴근 시간대</a:t>
            </a:r>
            <a:r>
              <a:rPr lang="en-US" altLang="ko-KR" b="1" dirty="0"/>
              <a:t>(17:00~18:59)</a:t>
            </a:r>
            <a:r>
              <a:rPr lang="ko-KR" altLang="en-US" dirty="0"/>
              <a:t>로 나누어 시간을 이용 인원의 변화를 보았다</a:t>
            </a:r>
            <a:r>
              <a:rPr lang="en-US" altLang="ko-KR" dirty="0"/>
              <a:t>. </a:t>
            </a:r>
            <a:r>
              <a:rPr lang="ko-KR" altLang="en-US" dirty="0"/>
              <a:t>그 결과 평일보다 주말의 이용 인원의 변화가 더 크게 나타났다</a:t>
            </a:r>
            <a:r>
              <a:rPr lang="en-US" altLang="ko-KR" dirty="0"/>
              <a:t>. </a:t>
            </a:r>
            <a:r>
              <a:rPr lang="ko-KR" altLang="en-US" dirty="0"/>
              <a:t>또</a:t>
            </a:r>
            <a:r>
              <a:rPr lang="en-US" altLang="ko-KR" dirty="0"/>
              <a:t>, </a:t>
            </a:r>
            <a:r>
              <a:rPr lang="ko-KR" altLang="en-US" dirty="0"/>
              <a:t>출근시간과 퇴근시간대보다 일과 시간의 교통량이 더 큰 폭으로 줄어드는 것을 발견하였다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6F3586-97EB-4FEE-B7BE-E0D15F0311E4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77875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1" dirty="0"/>
              <a:t>1)</a:t>
            </a:r>
          </a:p>
          <a:p>
            <a:pPr marL="0" indent="0">
              <a:buNone/>
            </a:pPr>
            <a:r>
              <a:rPr lang="ko-KR" altLang="en-US" b="1" dirty="0"/>
              <a:t>대구광역시의 평일</a:t>
            </a:r>
            <a:r>
              <a:rPr lang="en-US" altLang="ko-KR" b="1" dirty="0"/>
              <a:t>, </a:t>
            </a:r>
            <a:r>
              <a:rPr lang="ko-KR" altLang="en-US" b="1" dirty="0"/>
              <a:t>주말 출근시간</a:t>
            </a:r>
            <a:r>
              <a:rPr lang="en-US" altLang="ko-KR" b="1" dirty="0"/>
              <a:t>, </a:t>
            </a:r>
            <a:r>
              <a:rPr lang="ko-KR" altLang="en-US" b="1" dirty="0"/>
              <a:t>일과시간 </a:t>
            </a:r>
            <a:r>
              <a:rPr lang="en-US" altLang="ko-KR" b="1" dirty="0"/>
              <a:t>,</a:t>
            </a:r>
            <a:r>
              <a:rPr lang="ko-KR" altLang="en-US" b="1" dirty="0"/>
              <a:t>퇴근시간대의 대중교통 이용 인원</a:t>
            </a:r>
            <a:endParaRPr lang="ko-KR" altLang="en-US" dirty="0"/>
          </a:p>
          <a:p>
            <a:r>
              <a:rPr lang="en-US" altLang="ko-KR" dirty="0"/>
              <a:t>2)</a:t>
            </a:r>
          </a:p>
          <a:p>
            <a:r>
              <a:rPr lang="ko-KR" altLang="en-US" b="1" dirty="0"/>
              <a:t>대구광역시 북구의 평일</a:t>
            </a:r>
            <a:r>
              <a:rPr lang="en-US" altLang="ko-KR" b="1" dirty="0"/>
              <a:t>, </a:t>
            </a:r>
            <a:r>
              <a:rPr lang="ko-KR" altLang="en-US" b="1" dirty="0"/>
              <a:t>주말 출근시간</a:t>
            </a:r>
            <a:r>
              <a:rPr lang="en-US" altLang="ko-KR" b="1" dirty="0"/>
              <a:t>, </a:t>
            </a:r>
            <a:r>
              <a:rPr lang="ko-KR" altLang="en-US" b="1" dirty="0"/>
              <a:t>일과시간 </a:t>
            </a:r>
            <a:r>
              <a:rPr lang="en-US" altLang="ko-KR" b="1" dirty="0"/>
              <a:t>,</a:t>
            </a:r>
            <a:r>
              <a:rPr lang="ko-KR" altLang="en-US" b="1" dirty="0"/>
              <a:t>퇴근시간대의 대중교통 이용 인원</a:t>
            </a:r>
            <a:endParaRPr lang="ko-KR" altLang="en-US" dirty="0"/>
          </a:p>
          <a:p>
            <a:r>
              <a:rPr lang="en-US" altLang="ko-KR" dirty="0"/>
              <a:t>3)</a:t>
            </a:r>
          </a:p>
          <a:p>
            <a:r>
              <a:rPr lang="ko-KR" altLang="en-US" b="1" dirty="0"/>
              <a:t>대구광역시 달성군의 평일</a:t>
            </a:r>
            <a:r>
              <a:rPr lang="en-US" altLang="ko-KR" b="1" dirty="0"/>
              <a:t>, </a:t>
            </a:r>
            <a:r>
              <a:rPr lang="ko-KR" altLang="en-US" b="1" dirty="0"/>
              <a:t>주말 출근시간</a:t>
            </a:r>
            <a:r>
              <a:rPr lang="en-US" altLang="ko-KR" b="1" dirty="0"/>
              <a:t>, </a:t>
            </a:r>
            <a:r>
              <a:rPr lang="ko-KR" altLang="en-US" b="1" dirty="0"/>
              <a:t>일과시간 </a:t>
            </a:r>
            <a:r>
              <a:rPr lang="en-US" altLang="ko-KR" b="1" dirty="0"/>
              <a:t>,</a:t>
            </a:r>
            <a:r>
              <a:rPr lang="ko-KR" altLang="en-US" b="1" dirty="0"/>
              <a:t>퇴근시간대의 대중교통 이용 인원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대구광역시의 대중교통 이용 인원의 변화 양상을 구체적으로 살펴보기 위해 일주일을 평일과 주말로 나누었고 하루에서 교통의 변화가 두드러진 구간인 출근 시간</a:t>
            </a:r>
            <a:r>
              <a:rPr lang="en-US" altLang="ko-KR" b="1" dirty="0"/>
              <a:t>(07:00~08:59)</a:t>
            </a:r>
            <a:r>
              <a:rPr lang="en-US" altLang="ko-KR" dirty="0"/>
              <a:t>, </a:t>
            </a:r>
            <a:r>
              <a:rPr lang="ko-KR" altLang="en-US" dirty="0"/>
              <a:t>일과 시간</a:t>
            </a:r>
            <a:r>
              <a:rPr lang="en-US" altLang="ko-KR" b="1" dirty="0"/>
              <a:t>(14:00~15:59)</a:t>
            </a:r>
            <a:r>
              <a:rPr lang="en-US" altLang="ko-KR" dirty="0"/>
              <a:t>, </a:t>
            </a:r>
            <a:r>
              <a:rPr lang="ko-KR" altLang="en-US" dirty="0"/>
              <a:t>퇴근 시간대</a:t>
            </a:r>
            <a:r>
              <a:rPr lang="en-US" altLang="ko-KR" b="1" dirty="0"/>
              <a:t>(17:00~18:59)</a:t>
            </a:r>
            <a:r>
              <a:rPr lang="ko-KR" altLang="en-US" dirty="0"/>
              <a:t>로 나누어 시간을 이용 인원의 변화를 보았다</a:t>
            </a:r>
            <a:r>
              <a:rPr lang="en-US" altLang="ko-KR" dirty="0"/>
              <a:t>. </a:t>
            </a:r>
            <a:r>
              <a:rPr lang="ko-KR" altLang="en-US" dirty="0"/>
              <a:t>그 결과 평일보다 주말의 이용 인원의 변화가 더 크게 나타났다</a:t>
            </a:r>
            <a:r>
              <a:rPr lang="en-US" altLang="ko-KR" dirty="0"/>
              <a:t>. </a:t>
            </a:r>
            <a:r>
              <a:rPr lang="ko-KR" altLang="en-US" dirty="0"/>
              <a:t>또</a:t>
            </a:r>
            <a:r>
              <a:rPr lang="en-US" altLang="ko-KR" dirty="0"/>
              <a:t>, </a:t>
            </a:r>
            <a:r>
              <a:rPr lang="ko-KR" altLang="en-US" dirty="0"/>
              <a:t>출근시간과 퇴근시간대보다 일과 시간의 교통량이 더 큰 폭으로 줄어드는 것을 발견하였다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6F3586-97EB-4FEE-B7BE-E0D15F0311E4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90500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AF0609-8556-4F5D-ADB3-C5739AD483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82AEFA3-A5C4-4FDE-B329-9B50226493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BFBB590-198C-439C-8BB8-74A7B87576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564E7-1EAB-4371-8F1A-8EB41AE589C0}" type="datetimeFigureOut">
              <a:rPr lang="ko-KR" altLang="en-US" smtClean="0"/>
              <a:t>2020-08-29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0FF8868-30B1-43F4-BAE8-CE31D8100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1DBB938-8BB4-4661-A877-33E024D812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BD222-C69D-405D-AB8B-B569F9DA03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66625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269C83-0F43-48BF-97DA-D9214629D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D52B208-FA31-4C78-A2FB-F28E1A7966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CF4FF53-1AF5-444C-8F91-2452433FE7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564E7-1EAB-4371-8F1A-8EB41AE589C0}" type="datetimeFigureOut">
              <a:rPr lang="ko-KR" altLang="en-US" smtClean="0"/>
              <a:t>2020-08-29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3135E76-B711-47F2-8210-D894135FD5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71DD57-9874-4577-9A5D-62237440E8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BD222-C69D-405D-AB8B-B569F9DA03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92267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27C46F3-5F7F-4318-8651-DF38DF86858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52EE1D9-346A-4A3D-9481-F286CC5F09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F90E6AB-0DA6-4157-BA11-3F646B549F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564E7-1EAB-4371-8F1A-8EB41AE589C0}" type="datetimeFigureOut">
              <a:rPr lang="ko-KR" altLang="en-US" smtClean="0"/>
              <a:t>2020-08-29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2912FBD-8CDD-4822-A8F3-0091DC783E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17D219-3A57-4375-A8CA-08C164AA07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BD222-C69D-405D-AB8B-B569F9DA03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70467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6936FC-2895-44C9-AB6F-B7531AA3A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6D328D5-6671-43A3-A14C-61DFCE205E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0444510-764F-44B4-8F0E-D00EE996A0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564E7-1EAB-4371-8F1A-8EB41AE589C0}" type="datetimeFigureOut">
              <a:rPr lang="ko-KR" altLang="en-US" smtClean="0"/>
              <a:t>2020-08-29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9F20D12-13F2-4A39-A1DC-1C532D18BA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5A1BCDC-7B35-44FA-A020-7BC1DE3D3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BD222-C69D-405D-AB8B-B569F9DA03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05145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392716-8A09-4052-B202-87AB457129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F833FC8-B69F-4BAA-86D7-F1FA6ED23C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D7AC352-9A4E-4193-A009-D765368C8B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564E7-1EAB-4371-8F1A-8EB41AE589C0}" type="datetimeFigureOut">
              <a:rPr lang="ko-KR" altLang="en-US" smtClean="0"/>
              <a:t>2020-08-29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8A2E5C0-8CB8-4FE4-BDBE-DCAD9359AF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178635F-0641-4924-9B53-0C4F303CC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BD222-C69D-405D-AB8B-B569F9DA03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01073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9FBE80-1F00-483E-9000-9B45FFD77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EB6F354-4C6B-4F61-A471-1020E9A8A2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37549A0-2883-46D0-B343-498940177E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AC4407C-3FBD-4232-8865-C1FF409F06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564E7-1EAB-4371-8F1A-8EB41AE589C0}" type="datetimeFigureOut">
              <a:rPr lang="ko-KR" altLang="en-US" smtClean="0"/>
              <a:t>2020-08-29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578A4E1-D6DC-4AC8-A4B9-9CC4B6746D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29CA7AC-AC88-42CE-9DDB-7487627858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BD222-C69D-405D-AB8B-B569F9DA03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89074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7BEF5C-4F3C-4145-81D8-7EA890C518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A99A5C1-8182-4F62-8DB3-CAC7538DA0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FF8B6EC-6E14-4946-BFE2-AD02CE3A79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EDD986C-C290-4E3F-8FA6-07E4D4DB247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075E5D6-AABA-4D1D-96E8-24489723D18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B68323F-28C4-4303-89A6-53CC55879F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564E7-1EAB-4371-8F1A-8EB41AE589C0}" type="datetimeFigureOut">
              <a:rPr lang="ko-KR" altLang="en-US" smtClean="0"/>
              <a:t>2020-08-29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C78A59B-F129-4989-9BFA-50B1FC87E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1FEFB3F-6FFE-4852-B7EF-67799E687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BD222-C69D-405D-AB8B-B569F9DA03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02496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DB1F23-CE70-44A7-93AF-F62B14B26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1E70093-D373-4468-BDB4-15EC879F57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564E7-1EAB-4371-8F1A-8EB41AE589C0}" type="datetimeFigureOut">
              <a:rPr lang="ko-KR" altLang="en-US" smtClean="0"/>
              <a:t>2020-08-29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38DC90A-5DA6-48E6-9B28-7279514378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EF38906-EADA-4F36-91FF-0CFFAA4B5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BD222-C69D-405D-AB8B-B569F9DA03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22527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1BC13DE-F46E-4D65-8D96-F7FBE54403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564E7-1EAB-4371-8F1A-8EB41AE589C0}" type="datetimeFigureOut">
              <a:rPr lang="ko-KR" altLang="en-US" smtClean="0"/>
              <a:t>2020-08-29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5D6A9A2-3C9A-4B25-BED9-33B5E84AF0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3DB4BB6-D671-42E5-8A0B-C37A80CB98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BD222-C69D-405D-AB8B-B569F9DA03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86228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47EE7E-8352-4AC2-929A-6FC951BDDB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2D5A4D1-9A24-4968-8FAF-AE60F64D82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075784C-052B-4E66-9620-13129FE1FA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50679DD-20F2-4AF2-8848-31280A669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564E7-1EAB-4371-8F1A-8EB41AE589C0}" type="datetimeFigureOut">
              <a:rPr lang="ko-KR" altLang="en-US" smtClean="0"/>
              <a:t>2020-08-29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17AEB03-1F22-4BB3-80D6-A059C45A1B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980C919-B5BE-436C-9960-3F227822D9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BD222-C69D-405D-AB8B-B569F9DA03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12191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535580-CFAB-4E4E-922A-1867CACA95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0C4C3F6-8B49-4C8E-AC4B-EC5745DFB34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C2568E8-0D2F-4BF6-AE27-86F6713DEF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EBA2687-3F03-4916-9358-C114F2B5AF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564E7-1EAB-4371-8F1A-8EB41AE589C0}" type="datetimeFigureOut">
              <a:rPr lang="ko-KR" altLang="en-US" smtClean="0"/>
              <a:t>2020-08-29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DC14A76-DB0E-4FBA-82DF-C61607D614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34288A8-9D80-4340-9D3B-B21CC68A2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BD222-C69D-405D-AB8B-B569F9DA03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86668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dotGrid">
          <a:fgClr>
            <a:schemeClr val="bg2">
              <a:lumMod val="9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791AAE9-0DE0-48C2-8705-ED6BC787C6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C8B2F5A-2A5A-474F-866C-5136AF086D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EA1DBB5-DBD0-43B9-A3C9-A04A276723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1564E7-1EAB-4371-8F1A-8EB41AE589C0}" type="datetimeFigureOut">
              <a:rPr lang="ko-KR" altLang="en-US" smtClean="0"/>
              <a:t>2020-08-29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4FC0E66-E365-4AC6-ADAE-08A54E10DA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245C881-7D49-404A-BB1E-B23477787C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8BD222-C69D-405D-AB8B-B569F9DA03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83596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jpeg"/><Relationship Id="rId5" Type="http://schemas.openxmlformats.org/officeDocument/2006/relationships/image" Target="../media/image34.jpeg"/><Relationship Id="rId4" Type="http://schemas.openxmlformats.org/officeDocument/2006/relationships/image" Target="../media/image33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DBBBC83F-4635-4EEE-9B63-8CBACF30CA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70E05F0-247A-4ACB-870F-47971BD24018}"/>
              </a:ext>
            </a:extLst>
          </p:cNvPr>
          <p:cNvSpPr txBox="1"/>
          <p:nvPr/>
        </p:nvSpPr>
        <p:spPr>
          <a:xfrm>
            <a:off x="-186612" y="5598365"/>
            <a:ext cx="576625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dirty="0">
                <a:solidFill>
                  <a:srgbClr val="C00000"/>
                </a:solidFill>
                <a:latin typeface="a치어리더" panose="02020600000000000000" pitchFamily="18" charset="-127"/>
                <a:ea typeface="a치어리더" panose="02020600000000000000" pitchFamily="18" charset="-127"/>
              </a:rPr>
              <a:t>COVID 19</a:t>
            </a:r>
            <a:endParaRPr lang="ko-KR" altLang="en-US" sz="9600" dirty="0">
              <a:solidFill>
                <a:srgbClr val="C00000"/>
              </a:solidFill>
              <a:latin typeface="a치어리더" panose="02020600000000000000" pitchFamily="18" charset="-127"/>
              <a:ea typeface="a치어리더" panose="02020600000000000000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3E1CB1A-7A14-419F-8E42-6DC73E055FCF}"/>
              </a:ext>
            </a:extLst>
          </p:cNvPr>
          <p:cNvSpPr txBox="1"/>
          <p:nvPr/>
        </p:nvSpPr>
        <p:spPr>
          <a:xfrm>
            <a:off x="6612355" y="5736864"/>
            <a:ext cx="522450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>
                <a:solidFill>
                  <a:schemeClr val="bg1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전남대 단기 </a:t>
            </a:r>
            <a:r>
              <a:rPr lang="en-US" altLang="ko-KR" dirty="0">
                <a:solidFill>
                  <a:schemeClr val="bg1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– </a:t>
            </a:r>
            <a:r>
              <a:rPr lang="ko-KR" altLang="en-US" dirty="0" err="1">
                <a:solidFill>
                  <a:schemeClr val="bg1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머신러닝기반</a:t>
            </a:r>
            <a:r>
              <a:rPr lang="ko-KR" altLang="en-US" dirty="0">
                <a:solidFill>
                  <a:schemeClr val="bg1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 빅데이터 응용 전문가과정</a:t>
            </a:r>
            <a:endParaRPr lang="en-US" altLang="ko-KR" dirty="0">
              <a:solidFill>
                <a:schemeClr val="bg1"/>
              </a:solidFill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  <a:p>
            <a:pPr algn="r"/>
            <a:r>
              <a:rPr lang="en-US" altLang="ko-KR" sz="2400" dirty="0">
                <a:solidFill>
                  <a:schemeClr val="bg1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00PM</a:t>
            </a:r>
            <a:endParaRPr lang="ko-KR" altLang="en-US" sz="2400" dirty="0">
              <a:solidFill>
                <a:schemeClr val="bg1"/>
              </a:solidFill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BBA9F50-7357-40D0-A669-C745E47C0589}"/>
              </a:ext>
            </a:extLst>
          </p:cNvPr>
          <p:cNvSpPr txBox="1"/>
          <p:nvPr/>
        </p:nvSpPr>
        <p:spPr>
          <a:xfrm>
            <a:off x="900729" y="1571745"/>
            <a:ext cx="7816563" cy="3293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포스트 코로나 시대의</a:t>
            </a:r>
            <a:r>
              <a:rPr lang="en-US" altLang="ko-KR" sz="2800" dirty="0">
                <a:solidFill>
                  <a:schemeClr val="bg1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 </a:t>
            </a:r>
            <a:r>
              <a:rPr lang="ko-KR" altLang="en-US" sz="2800" dirty="0">
                <a:solidFill>
                  <a:schemeClr val="bg1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                               을 위한</a:t>
            </a:r>
            <a:endParaRPr lang="en-US" altLang="ko-KR" sz="2800" dirty="0">
              <a:solidFill>
                <a:schemeClr val="bg1"/>
              </a:solidFill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  <a:p>
            <a:endParaRPr lang="en-US" altLang="ko-KR" sz="2800" dirty="0">
              <a:solidFill>
                <a:schemeClr val="bg1"/>
              </a:solidFill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  <a:p>
            <a:r>
              <a:rPr lang="ko-KR" altLang="en-US" sz="2800" dirty="0">
                <a:solidFill>
                  <a:schemeClr val="bg1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                                          의</a:t>
            </a:r>
            <a:endParaRPr lang="en-US" altLang="ko-KR" sz="2800" dirty="0">
              <a:solidFill>
                <a:schemeClr val="bg1"/>
              </a:solidFill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  <a:p>
            <a:endParaRPr lang="en-US" altLang="ko-KR" sz="2800" dirty="0">
              <a:solidFill>
                <a:schemeClr val="bg1"/>
              </a:solidFill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  <a:p>
            <a:r>
              <a:rPr lang="ko-KR" altLang="en-US" sz="2800" dirty="0">
                <a:solidFill>
                  <a:schemeClr val="bg1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시공간적 데이터 분석</a:t>
            </a:r>
            <a:endParaRPr lang="en-US" altLang="ko-KR" sz="2800" dirty="0">
              <a:solidFill>
                <a:schemeClr val="bg1"/>
              </a:solidFill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  <a:p>
            <a:pPr algn="ctr"/>
            <a:endParaRPr lang="en-US" altLang="ko-KR" sz="2800" dirty="0">
              <a:solidFill>
                <a:schemeClr val="bg1"/>
              </a:solidFill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  <a:p>
            <a:pPr algn="ctr"/>
            <a:endParaRPr lang="en-US" altLang="ko-KR" sz="2000" dirty="0">
              <a:solidFill>
                <a:schemeClr val="bg1"/>
              </a:solidFill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- </a:t>
            </a:r>
            <a:r>
              <a:rPr lang="ko-KR" altLang="en-US" sz="2000" dirty="0">
                <a:solidFill>
                  <a:schemeClr val="bg1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대구광역시 </a:t>
            </a:r>
            <a:r>
              <a:rPr lang="en-US" altLang="ko-KR" sz="2000" dirty="0">
                <a:solidFill>
                  <a:schemeClr val="bg1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2020</a:t>
            </a:r>
            <a:r>
              <a:rPr lang="ko-KR" altLang="en-US" sz="2000" dirty="0">
                <a:solidFill>
                  <a:schemeClr val="bg1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년 상반기 사례를 중심으로 </a:t>
            </a:r>
            <a:r>
              <a:rPr lang="en-US" altLang="ko-KR" sz="2000" dirty="0">
                <a:solidFill>
                  <a:schemeClr val="bg1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-</a:t>
            </a:r>
            <a:endParaRPr lang="ko-KR" altLang="en-US" sz="2000" dirty="0">
              <a:solidFill>
                <a:schemeClr val="bg1"/>
              </a:solidFill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DD9C65F-75DE-4163-A2AA-DD1B4093F24F}"/>
              </a:ext>
            </a:extLst>
          </p:cNvPr>
          <p:cNvSpPr txBox="1"/>
          <p:nvPr/>
        </p:nvSpPr>
        <p:spPr>
          <a:xfrm>
            <a:off x="900729" y="798519"/>
            <a:ext cx="56284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</a:rPr>
              <a:t>2019.01                             2020.04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E56A5FA-A1BB-431E-804F-70DA06E8315C}"/>
              </a:ext>
            </a:extLst>
          </p:cNvPr>
          <p:cNvCxnSpPr>
            <a:cxnSpLocks/>
          </p:cNvCxnSpPr>
          <p:nvPr/>
        </p:nvCxnSpPr>
        <p:spPr>
          <a:xfrm>
            <a:off x="2169459" y="1029351"/>
            <a:ext cx="291381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1D29DC2-504E-4CE4-9630-A69F5208FEBE}"/>
              </a:ext>
            </a:extLst>
          </p:cNvPr>
          <p:cNvSpPr txBox="1"/>
          <p:nvPr/>
        </p:nvSpPr>
        <p:spPr>
          <a:xfrm>
            <a:off x="900729" y="2275113"/>
            <a:ext cx="457208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solidFill>
                  <a:schemeClr val="bg1"/>
                </a:soli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도시교통 수요 변화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283DC4-67CC-415F-89A4-59405A8C6BB7}"/>
              </a:ext>
            </a:extLst>
          </p:cNvPr>
          <p:cNvSpPr txBox="1"/>
          <p:nvPr/>
        </p:nvSpPr>
        <p:spPr>
          <a:xfrm>
            <a:off x="4133009" y="1422106"/>
            <a:ext cx="339708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solidFill>
                  <a:schemeClr val="bg1"/>
                </a:soli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대중교통 운영</a:t>
            </a:r>
          </a:p>
        </p:txBody>
      </p:sp>
    </p:spTree>
    <p:extLst>
      <p:ext uri="{BB962C8B-B14F-4D97-AF65-F5344CB8AC3E}">
        <p14:creationId xmlns:p14="http://schemas.microsoft.com/office/powerpoint/2010/main" val="10615110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국내 코로나19 신규확진 63명…누적확진자 13,244명 - TBS">
            <a:extLst>
              <a:ext uri="{FF2B5EF4-FFF2-40B4-BE49-F238E27FC236}">
                <a16:creationId xmlns:a16="http://schemas.microsoft.com/office/drawing/2014/main" id="{75856B91-6EDF-4215-A593-84960441F1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" y="-1428"/>
            <a:ext cx="12191998" cy="6860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E6C00A8-F3CE-41BE-BEDC-0F5FE6405FC3}"/>
              </a:ext>
            </a:extLst>
          </p:cNvPr>
          <p:cNvSpPr txBox="1"/>
          <p:nvPr/>
        </p:nvSpPr>
        <p:spPr>
          <a:xfrm>
            <a:off x="4013541" y="1154156"/>
            <a:ext cx="4164922" cy="36317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5000" dirty="0">
                <a:solidFill>
                  <a:schemeClr val="accent4"/>
                </a:solidFill>
                <a:latin typeface="a치어리더" panose="02020600000000000000" pitchFamily="18" charset="-127"/>
                <a:ea typeface="a치어리더" panose="02020600000000000000" pitchFamily="18" charset="-127"/>
              </a:rPr>
              <a:t>03</a:t>
            </a:r>
          </a:p>
          <a:p>
            <a:pPr algn="ctr"/>
            <a:r>
              <a:rPr lang="ko-KR" altLang="en-US" sz="8000" dirty="0">
                <a:solidFill>
                  <a:schemeClr val="bg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분석 목표</a:t>
            </a:r>
          </a:p>
        </p:txBody>
      </p:sp>
    </p:spTree>
    <p:extLst>
      <p:ext uri="{BB962C8B-B14F-4D97-AF65-F5344CB8AC3E}">
        <p14:creationId xmlns:p14="http://schemas.microsoft.com/office/powerpoint/2010/main" val="11417453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모서리가 접힌 도형 1">
            <a:extLst>
              <a:ext uri="{FF2B5EF4-FFF2-40B4-BE49-F238E27FC236}">
                <a16:creationId xmlns:a16="http://schemas.microsoft.com/office/drawing/2014/main" id="{FAA97436-15A4-43B6-AC7A-1F99B5D7F895}"/>
              </a:ext>
            </a:extLst>
          </p:cNvPr>
          <p:cNvSpPr/>
          <p:nvPr/>
        </p:nvSpPr>
        <p:spPr>
          <a:xfrm>
            <a:off x="773891" y="1925622"/>
            <a:ext cx="10644218" cy="2935316"/>
          </a:xfrm>
          <a:prstGeom prst="foldedCorner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B050FE-D3EC-48D9-A6E9-A25F3BBFB297}"/>
              </a:ext>
            </a:extLst>
          </p:cNvPr>
          <p:cNvSpPr txBox="1"/>
          <p:nvPr/>
        </p:nvSpPr>
        <p:spPr>
          <a:xfrm>
            <a:off x="397213" y="301879"/>
            <a:ext cx="6431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solidFill>
                  <a:srgbClr val="FFC000"/>
                </a:solidFill>
                <a:latin typeface="a치어리더" panose="02020600000000000000" pitchFamily="18" charset="-127"/>
                <a:ea typeface="a치어리더" panose="02020600000000000000" pitchFamily="18" charset="-127"/>
              </a:rPr>
              <a:t>03</a:t>
            </a:r>
            <a:endParaRPr lang="ko-KR" altLang="en-US" sz="2800" dirty="0">
              <a:solidFill>
                <a:srgbClr val="FFC000"/>
              </a:solidFill>
              <a:latin typeface="a치어리더" panose="02020600000000000000" pitchFamily="18" charset="-127"/>
              <a:ea typeface="a치어리더" panose="02020600000000000000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B97C96-5C36-4F13-855B-FB4A745DDD48}"/>
              </a:ext>
            </a:extLst>
          </p:cNvPr>
          <p:cNvSpPr txBox="1"/>
          <p:nvPr/>
        </p:nvSpPr>
        <p:spPr>
          <a:xfrm>
            <a:off x="1012286" y="336700"/>
            <a:ext cx="13805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분석 목표</a:t>
            </a:r>
            <a:endParaRPr lang="ko-KR" altLang="en-US" sz="16500" kern="0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7174174-C2DE-48C4-9023-D7ED0FD28921}"/>
              </a:ext>
            </a:extLst>
          </p:cNvPr>
          <p:cNvSpPr/>
          <p:nvPr/>
        </p:nvSpPr>
        <p:spPr>
          <a:xfrm>
            <a:off x="4572000" y="3974665"/>
            <a:ext cx="1858297" cy="35520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75D279-7BF4-40A6-815C-5C92BCA9B7A0}"/>
              </a:ext>
            </a:extLst>
          </p:cNvPr>
          <p:cNvSpPr txBox="1"/>
          <p:nvPr/>
        </p:nvSpPr>
        <p:spPr>
          <a:xfrm>
            <a:off x="1289233" y="2510398"/>
            <a:ext cx="9613529" cy="18774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[</a:t>
            </a:r>
            <a:r>
              <a:rPr lang="ko-KR" altLang="en-US" sz="20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가설</a:t>
            </a:r>
            <a:r>
              <a:rPr lang="en-US" altLang="ko-KR" sz="20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]</a:t>
            </a:r>
          </a:p>
          <a:p>
            <a:pPr algn="ctr"/>
            <a:r>
              <a:rPr lang="ko-KR" altLang="en-US" sz="24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코로나로 인해 대중교통 </a:t>
            </a:r>
            <a:r>
              <a:rPr lang="ko-KR" altLang="en-US" sz="2400" dirty="0" err="1">
                <a:latin typeface="a타이틀고딕1" panose="02020600000000000000" pitchFamily="18" charset="-127"/>
                <a:ea typeface="a타이틀고딕1" panose="02020600000000000000" pitchFamily="18" charset="-127"/>
              </a:rPr>
              <a:t>이용량이</a:t>
            </a:r>
            <a:r>
              <a:rPr lang="ko-KR" altLang="en-US" sz="24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 전반적으로 감소했는데</a:t>
            </a:r>
            <a:r>
              <a:rPr lang="en-US" altLang="ko-KR" sz="24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,</a:t>
            </a:r>
          </a:p>
          <a:p>
            <a:pPr algn="ctr"/>
            <a:r>
              <a:rPr lang="ko-KR" altLang="en-US" sz="2400" b="1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동네 </a:t>
            </a:r>
            <a:r>
              <a:rPr lang="ko-KR" altLang="en-US" sz="2400" b="1" dirty="0" err="1">
                <a:latin typeface="a타이틀고딕1" panose="02020600000000000000" pitchFamily="18" charset="-127"/>
                <a:ea typeface="a타이틀고딕1" panose="02020600000000000000" pitchFamily="18" charset="-127"/>
              </a:rPr>
              <a:t>특성별</a:t>
            </a:r>
            <a:r>
              <a:rPr lang="en-US" altLang="ko-KR" sz="2400" b="1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, </a:t>
            </a:r>
            <a:r>
              <a:rPr lang="ko-KR" altLang="en-US" sz="2400" b="1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시간대별</a:t>
            </a:r>
            <a:r>
              <a:rPr lang="ko-KR" altLang="en-US" sz="24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로 대중교통 </a:t>
            </a:r>
            <a:r>
              <a:rPr lang="ko-KR" altLang="en-US" sz="2400" dirty="0" err="1">
                <a:latin typeface="a타이틀고딕1" panose="02020600000000000000" pitchFamily="18" charset="-127"/>
                <a:ea typeface="a타이틀고딕1" panose="02020600000000000000" pitchFamily="18" charset="-127"/>
              </a:rPr>
              <a:t>이용량의</a:t>
            </a:r>
            <a:r>
              <a:rPr lang="ko-KR" altLang="en-US" sz="24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 </a:t>
            </a:r>
            <a:r>
              <a:rPr lang="ko-KR" altLang="en-US" sz="2400" b="1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변화가 다르게 나타났을 것이다</a:t>
            </a:r>
            <a:r>
              <a:rPr lang="en-US" altLang="ko-KR" sz="24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!</a:t>
            </a:r>
          </a:p>
          <a:p>
            <a:pPr algn="ctr"/>
            <a:endParaRPr lang="en-US" altLang="ko-KR" sz="2400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  <a:p>
            <a:pPr algn="ctr"/>
            <a:r>
              <a:rPr lang="ko-KR" altLang="en-US" sz="24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분석 방법 설정 </a:t>
            </a:r>
            <a:r>
              <a:rPr lang="en-US" altLang="ko-KR" sz="24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: </a:t>
            </a:r>
            <a:r>
              <a:rPr lang="ko-KR" altLang="en-US" sz="2400" b="1" dirty="0" err="1">
                <a:latin typeface="a타이틀고딕1" panose="02020600000000000000" pitchFamily="18" charset="-127"/>
                <a:ea typeface="a타이틀고딕1" panose="02020600000000000000" pitchFamily="18" charset="-127"/>
              </a:rPr>
              <a:t>동별</a:t>
            </a:r>
            <a:r>
              <a:rPr lang="en-US" altLang="ko-KR" sz="2400" b="1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, </a:t>
            </a:r>
            <a:r>
              <a:rPr lang="ko-KR" altLang="en-US" sz="2400" b="1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시간대별</a:t>
            </a:r>
            <a:r>
              <a:rPr lang="ko-KR" altLang="en-US" sz="24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 대중교통 </a:t>
            </a:r>
            <a:r>
              <a:rPr lang="ko-KR" altLang="en-US" sz="2400" dirty="0" err="1">
                <a:latin typeface="a타이틀고딕1" panose="02020600000000000000" pitchFamily="18" charset="-127"/>
                <a:ea typeface="a타이틀고딕1" panose="02020600000000000000" pitchFamily="18" charset="-127"/>
              </a:rPr>
              <a:t>이용변화량</a:t>
            </a:r>
            <a:r>
              <a:rPr lang="ko-KR" altLang="en-US" sz="24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 확인</a:t>
            </a:r>
            <a:endParaRPr lang="en-US" altLang="ko-KR" sz="2000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434661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서울 (대한민국), 한국 (동아시아), 도시, 도시풍경 (도시), 버스, 버스정류장 (인공구조물), 교통, 대중교통 (운수), 버스  (육상교통수단), 출퇴근 (여행하기), 교통체증 (교통), 도로, 자동차, 자동차 (자동차류), 출퇴근 이미지 (jv11332745)  - 게티이미지뱅크">
            <a:extLst>
              <a:ext uri="{FF2B5EF4-FFF2-40B4-BE49-F238E27FC236}">
                <a16:creationId xmlns:a16="http://schemas.microsoft.com/office/drawing/2014/main" id="{9475DFD2-7423-402E-BB40-E0BA9FBF6D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3964"/>
          <a:stretch/>
        </p:blipFill>
        <p:spPr bwMode="auto">
          <a:xfrm>
            <a:off x="2044" y="1"/>
            <a:ext cx="1218791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FF7F11F-DE5B-4CD1-9FA5-0CE20589A313}"/>
              </a:ext>
            </a:extLst>
          </p:cNvPr>
          <p:cNvSpPr txBox="1"/>
          <p:nvPr/>
        </p:nvSpPr>
        <p:spPr>
          <a:xfrm>
            <a:off x="1899982" y="1154156"/>
            <a:ext cx="8392041" cy="36317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5000" dirty="0">
                <a:solidFill>
                  <a:schemeClr val="accent4"/>
                </a:solidFill>
                <a:latin typeface="a치어리더" panose="02020600000000000000" pitchFamily="18" charset="-127"/>
                <a:ea typeface="a치어리더" panose="02020600000000000000" pitchFamily="18" charset="-127"/>
              </a:rPr>
              <a:t>04</a:t>
            </a:r>
          </a:p>
          <a:p>
            <a:pPr algn="ctr"/>
            <a:r>
              <a:rPr lang="ko-KR" altLang="en-US" sz="8000" dirty="0">
                <a:solidFill>
                  <a:schemeClr val="bg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분석 시각화 및 설명</a:t>
            </a:r>
          </a:p>
        </p:txBody>
      </p:sp>
    </p:spTree>
    <p:extLst>
      <p:ext uri="{BB962C8B-B14F-4D97-AF65-F5344CB8AC3E}">
        <p14:creationId xmlns:p14="http://schemas.microsoft.com/office/powerpoint/2010/main" val="30506697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9B050FE-D3EC-48D9-A6E9-A25F3BBFB297}"/>
              </a:ext>
            </a:extLst>
          </p:cNvPr>
          <p:cNvSpPr txBox="1"/>
          <p:nvPr/>
        </p:nvSpPr>
        <p:spPr>
          <a:xfrm>
            <a:off x="389199" y="301879"/>
            <a:ext cx="6591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solidFill>
                  <a:srgbClr val="FFC000"/>
                </a:solidFill>
                <a:latin typeface="a치어리더" panose="02020600000000000000" pitchFamily="18" charset="-127"/>
                <a:ea typeface="a치어리더" panose="02020600000000000000" pitchFamily="18" charset="-127"/>
              </a:rPr>
              <a:t>04</a:t>
            </a:r>
            <a:endParaRPr lang="ko-KR" altLang="en-US" sz="2800" dirty="0">
              <a:solidFill>
                <a:srgbClr val="FFC000"/>
              </a:solidFill>
              <a:latin typeface="a치어리더" panose="02020600000000000000" pitchFamily="18" charset="-127"/>
              <a:ea typeface="a치어리더" panose="02020600000000000000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B97C96-5C36-4F13-855B-FB4A745DDD48}"/>
              </a:ext>
            </a:extLst>
          </p:cNvPr>
          <p:cNvSpPr txBox="1"/>
          <p:nvPr/>
        </p:nvSpPr>
        <p:spPr>
          <a:xfrm>
            <a:off x="1012286" y="336700"/>
            <a:ext cx="47179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분석 시각화 및 설명</a:t>
            </a:r>
            <a:r>
              <a:rPr lang="ko-KR" altLang="en-US" sz="24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 </a:t>
            </a:r>
            <a:r>
              <a:rPr lang="en-US" altLang="ko-KR" sz="24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– </a:t>
            </a:r>
            <a:r>
              <a:rPr lang="ko-KR" altLang="en-US" sz="24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선행연구 검증</a:t>
            </a:r>
            <a:endParaRPr lang="ko-KR" altLang="en-US" sz="16500" kern="0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FDE6146-B7CC-4277-852C-267A5FAC0AE6}"/>
              </a:ext>
            </a:extLst>
          </p:cNvPr>
          <p:cNvSpPr txBox="1"/>
          <p:nvPr/>
        </p:nvSpPr>
        <p:spPr>
          <a:xfrm>
            <a:off x="1842288" y="1173269"/>
            <a:ext cx="85074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대구광역시 전체의 대중교통 이용 인원 변화와 행정구별 대중교통 이용 인원 변화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2CA3C28-8C4A-49DC-B95F-2CF9549540EF}"/>
              </a:ext>
            </a:extLst>
          </p:cNvPr>
          <p:cNvSpPr/>
          <p:nvPr/>
        </p:nvSpPr>
        <p:spPr>
          <a:xfrm>
            <a:off x="6650506" y="2023705"/>
            <a:ext cx="4974439" cy="3637543"/>
          </a:xfrm>
          <a:prstGeom prst="rect">
            <a:avLst/>
          </a:prstGeom>
          <a:solidFill>
            <a:srgbClr val="F8F8F8"/>
          </a:solidFill>
          <a:ln w="127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B66B074-C3F3-4936-B456-E5AC0157D95D}"/>
              </a:ext>
            </a:extLst>
          </p:cNvPr>
          <p:cNvSpPr/>
          <p:nvPr/>
        </p:nvSpPr>
        <p:spPr>
          <a:xfrm>
            <a:off x="567054" y="2023705"/>
            <a:ext cx="4974439" cy="3637543"/>
          </a:xfrm>
          <a:prstGeom prst="rect">
            <a:avLst/>
          </a:prstGeom>
          <a:solidFill>
            <a:schemeClr val="bg1"/>
          </a:solidFill>
          <a:ln w="127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6AEF56C0-B613-4DB0-98EE-25F29AD17C77}"/>
              </a:ext>
            </a:extLst>
          </p:cNvPr>
          <p:cNvGrpSpPr/>
          <p:nvPr/>
        </p:nvGrpSpPr>
        <p:grpSpPr>
          <a:xfrm>
            <a:off x="6685060" y="2275827"/>
            <a:ext cx="4820246" cy="3133301"/>
            <a:chOff x="-148045" y="0"/>
            <a:chExt cx="12340045" cy="6355128"/>
          </a:xfrm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B9756E5B-3846-4C04-B1B3-5DCDCCDF85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-1780" t="-3076" r="1780" b="51072"/>
            <a:stretch/>
          </p:blipFill>
          <p:spPr>
            <a:xfrm>
              <a:off x="-148045" y="0"/>
              <a:ext cx="12340045" cy="6355128"/>
            </a:xfrm>
            <a:prstGeom prst="rect">
              <a:avLst/>
            </a:prstGeom>
          </p:spPr>
        </p:pic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BF13AE69-61A5-4047-B397-61AF1FFB8CF8}"/>
                </a:ext>
              </a:extLst>
            </p:cNvPr>
            <p:cNvSpPr/>
            <p:nvPr/>
          </p:nvSpPr>
          <p:spPr>
            <a:xfrm>
              <a:off x="2199939" y="1194100"/>
              <a:ext cx="989704" cy="4776394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4F95921B-4CF6-4492-A388-ED6571F1B1DB}"/>
                </a:ext>
              </a:extLst>
            </p:cNvPr>
            <p:cNvSpPr/>
            <p:nvPr/>
          </p:nvSpPr>
          <p:spPr>
            <a:xfrm>
              <a:off x="4577379" y="3861994"/>
              <a:ext cx="989704" cy="210849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C86CE257-2D83-45F7-8CDA-9CC5D658235C}"/>
                </a:ext>
              </a:extLst>
            </p:cNvPr>
            <p:cNvSpPr/>
            <p:nvPr/>
          </p:nvSpPr>
          <p:spPr>
            <a:xfrm>
              <a:off x="8158780" y="1194100"/>
              <a:ext cx="989704" cy="4776394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A7885CEE-CF1B-40FE-9B2C-CB7EFF34B661}"/>
                </a:ext>
              </a:extLst>
            </p:cNvPr>
            <p:cNvSpPr/>
            <p:nvPr/>
          </p:nvSpPr>
          <p:spPr>
            <a:xfrm>
              <a:off x="10518423" y="4453666"/>
              <a:ext cx="989704" cy="1516827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7" name="내용 개체 틀 4">
            <a:extLst>
              <a:ext uri="{FF2B5EF4-FFF2-40B4-BE49-F238E27FC236}">
                <a16:creationId xmlns:a16="http://schemas.microsoft.com/office/drawing/2014/main" id="{D02B893A-67A5-4776-9D36-D57443C349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695" y="2084832"/>
            <a:ext cx="4735158" cy="351529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A0720252-E7B1-4926-97EA-9BD3100A993C}"/>
              </a:ext>
            </a:extLst>
          </p:cNvPr>
          <p:cNvSpPr txBox="1"/>
          <p:nvPr/>
        </p:nvSpPr>
        <p:spPr>
          <a:xfrm>
            <a:off x="7186652" y="2154434"/>
            <a:ext cx="38170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&lt;</a:t>
            </a:r>
            <a:r>
              <a:rPr lang="ko-KR" altLang="en-US" sz="14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발생통행인원 조사를 통한 전년대비 </a:t>
            </a:r>
            <a:r>
              <a:rPr lang="ko-KR" altLang="en-US" sz="1400" dirty="0" err="1">
                <a:latin typeface="a타이틀고딕1" panose="02020600000000000000" pitchFamily="18" charset="-127"/>
                <a:ea typeface="a타이틀고딕1" panose="02020600000000000000" pitchFamily="18" charset="-127"/>
              </a:rPr>
              <a:t>승차량</a:t>
            </a:r>
            <a:r>
              <a:rPr lang="ko-KR" altLang="en-US" sz="14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 변화</a:t>
            </a:r>
            <a:r>
              <a:rPr lang="en-US" altLang="ko-KR" sz="14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&gt;</a:t>
            </a:r>
          </a:p>
        </p:txBody>
      </p:sp>
      <p:sp>
        <p:nvSpPr>
          <p:cNvPr id="29" name="화살표: 오른쪽 28">
            <a:extLst>
              <a:ext uri="{FF2B5EF4-FFF2-40B4-BE49-F238E27FC236}">
                <a16:creationId xmlns:a16="http://schemas.microsoft.com/office/drawing/2014/main" id="{719D871D-A903-446F-9CD1-0EADF2B7DD40}"/>
              </a:ext>
            </a:extLst>
          </p:cNvPr>
          <p:cNvSpPr/>
          <p:nvPr/>
        </p:nvSpPr>
        <p:spPr>
          <a:xfrm>
            <a:off x="5745151" y="3611645"/>
            <a:ext cx="701697" cy="461665"/>
          </a:xfrm>
          <a:prstGeom prst="rightArrow">
            <a:avLst>
              <a:gd name="adj1" fmla="val 41197"/>
              <a:gd name="adj2" fmla="val 54401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58218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31F9220E-998E-4E72-9C98-5F1D434B6E96}"/>
              </a:ext>
            </a:extLst>
          </p:cNvPr>
          <p:cNvSpPr/>
          <p:nvPr/>
        </p:nvSpPr>
        <p:spPr>
          <a:xfrm>
            <a:off x="3413760" y="5553567"/>
            <a:ext cx="5334000" cy="40011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1B22E92-CC5D-47FC-A3EA-D7A0F57E7B2B}"/>
              </a:ext>
            </a:extLst>
          </p:cNvPr>
          <p:cNvSpPr txBox="1"/>
          <p:nvPr/>
        </p:nvSpPr>
        <p:spPr>
          <a:xfrm>
            <a:off x="4796611" y="1304433"/>
            <a:ext cx="2775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군</a:t>
            </a:r>
            <a:r>
              <a:rPr lang="en-US" altLang="ko-KR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/</a:t>
            </a:r>
            <a:r>
              <a:rPr lang="ko-KR" altLang="en-US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구별 총 통행인원 시각화</a:t>
            </a:r>
            <a:endParaRPr lang="en-US" altLang="ko-KR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B73F74-71CE-4331-B005-A9312DD1AB53}"/>
              </a:ext>
            </a:extLst>
          </p:cNvPr>
          <p:cNvSpPr txBox="1"/>
          <p:nvPr/>
        </p:nvSpPr>
        <p:spPr>
          <a:xfrm>
            <a:off x="-1664344" y="1925622"/>
            <a:ext cx="8771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>
                <a:latin typeface="a타이틀고딕2" panose="02020600000000000000" pitchFamily="18" charset="-127"/>
                <a:ea typeface="a타이틀고딕2" panose="02020600000000000000" pitchFamily="18" charset="-127"/>
              </a:rPr>
              <a:t>코로나</a:t>
            </a:r>
            <a:endParaRPr lang="ko-KR" altLang="en-US" sz="2000" dirty="0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pic>
        <p:nvPicPr>
          <p:cNvPr id="7" name="내용 개체 틀 4">
            <a:extLst>
              <a:ext uri="{FF2B5EF4-FFF2-40B4-BE49-F238E27FC236}">
                <a16:creationId xmlns:a16="http://schemas.microsoft.com/office/drawing/2014/main" id="{20AF5A1C-BF3D-404E-99D7-17996E0955B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586" t="12285" r="25862" b="42714"/>
          <a:stretch/>
        </p:blipFill>
        <p:spPr>
          <a:xfrm>
            <a:off x="6766562" y="2204994"/>
            <a:ext cx="3749038" cy="2620732"/>
          </a:xfrm>
          <a:prstGeom prst="rect">
            <a:avLst/>
          </a:prstGeom>
          <a:ln>
            <a:solidFill>
              <a:schemeClr val="accent6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AE33AF0-0CF2-417E-92CA-C2321EC8EE0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808" t="11574" r="25578" b="43117"/>
          <a:stretch/>
        </p:blipFill>
        <p:spPr>
          <a:xfrm>
            <a:off x="1676400" y="2204994"/>
            <a:ext cx="3749040" cy="2620732"/>
          </a:xfrm>
          <a:prstGeom prst="rect">
            <a:avLst/>
          </a:prstGeom>
          <a:ln>
            <a:solidFill>
              <a:schemeClr val="accent6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562564FE-D83C-4E55-9065-958D3131D537}"/>
              </a:ext>
            </a:extLst>
          </p:cNvPr>
          <p:cNvSpPr/>
          <p:nvPr/>
        </p:nvSpPr>
        <p:spPr>
          <a:xfrm>
            <a:off x="5745151" y="3208327"/>
            <a:ext cx="701697" cy="461665"/>
          </a:xfrm>
          <a:prstGeom prst="rightArrow">
            <a:avLst>
              <a:gd name="adj1" fmla="val 41197"/>
              <a:gd name="adj2" fmla="val 54401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3B98A7C-42DE-48C0-A2D1-A06911F12928}"/>
              </a:ext>
            </a:extLst>
          </p:cNvPr>
          <p:cNvSpPr txBox="1"/>
          <p:nvPr/>
        </p:nvSpPr>
        <p:spPr>
          <a:xfrm>
            <a:off x="3053828" y="1866440"/>
            <a:ext cx="9941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&lt;2019</a:t>
            </a:r>
            <a:r>
              <a:rPr lang="ko-KR" altLang="en-US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년</a:t>
            </a:r>
            <a:r>
              <a:rPr lang="en-US" altLang="ko-KR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&gt;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98E9085-4C09-4ADB-8863-377EC834FBA5}"/>
              </a:ext>
            </a:extLst>
          </p:cNvPr>
          <p:cNvSpPr txBox="1"/>
          <p:nvPr/>
        </p:nvSpPr>
        <p:spPr>
          <a:xfrm>
            <a:off x="8143991" y="1866440"/>
            <a:ext cx="9941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&lt;2020</a:t>
            </a:r>
            <a:r>
              <a:rPr lang="ko-KR" altLang="en-US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년</a:t>
            </a:r>
            <a:r>
              <a:rPr lang="en-US" altLang="ko-KR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&gt;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B43436A-4581-4890-904F-4F332B151BBB}"/>
              </a:ext>
            </a:extLst>
          </p:cNvPr>
          <p:cNvSpPr txBox="1"/>
          <p:nvPr/>
        </p:nvSpPr>
        <p:spPr>
          <a:xfrm>
            <a:off x="2618591" y="5553567"/>
            <a:ext cx="69548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대중교통 </a:t>
            </a:r>
            <a:r>
              <a:rPr lang="ko-KR" altLang="en-US" sz="2000" dirty="0" err="1">
                <a:latin typeface="a타이틀고딕2" panose="02020600000000000000" pitchFamily="18" charset="-127"/>
                <a:ea typeface="a타이틀고딕2" panose="02020600000000000000" pitchFamily="18" charset="-127"/>
              </a:rPr>
              <a:t>이용량이</a:t>
            </a:r>
            <a:r>
              <a:rPr lang="ko-KR" altLang="en-US" sz="20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 전년대비 전반적으로 크게 감소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E4EA064-1943-42C4-8EAA-91CF6028FD81}"/>
              </a:ext>
            </a:extLst>
          </p:cNvPr>
          <p:cNvSpPr txBox="1"/>
          <p:nvPr/>
        </p:nvSpPr>
        <p:spPr>
          <a:xfrm>
            <a:off x="389199" y="301879"/>
            <a:ext cx="6591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solidFill>
                  <a:srgbClr val="FFC000"/>
                </a:solidFill>
                <a:latin typeface="a치어리더" panose="02020600000000000000" pitchFamily="18" charset="-127"/>
                <a:ea typeface="a치어리더" panose="02020600000000000000" pitchFamily="18" charset="-127"/>
              </a:rPr>
              <a:t>04</a:t>
            </a:r>
            <a:endParaRPr lang="ko-KR" altLang="en-US" sz="2800" dirty="0">
              <a:solidFill>
                <a:srgbClr val="FFC000"/>
              </a:solidFill>
              <a:latin typeface="a치어리더" panose="02020600000000000000" pitchFamily="18" charset="-127"/>
              <a:ea typeface="a치어리더" panose="02020600000000000000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6DE766-3395-418C-A7AA-A07353E2F231}"/>
              </a:ext>
            </a:extLst>
          </p:cNvPr>
          <p:cNvSpPr txBox="1"/>
          <p:nvPr/>
        </p:nvSpPr>
        <p:spPr>
          <a:xfrm>
            <a:off x="1012286" y="336700"/>
            <a:ext cx="47179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분석 시각화 및 설명</a:t>
            </a:r>
            <a:r>
              <a:rPr lang="ko-KR" altLang="en-US" sz="24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 </a:t>
            </a:r>
            <a:r>
              <a:rPr lang="en-US" altLang="ko-KR" sz="24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– </a:t>
            </a:r>
            <a:r>
              <a:rPr lang="ko-KR" altLang="en-US" sz="24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선행연구 검증</a:t>
            </a:r>
            <a:endParaRPr lang="ko-KR" altLang="en-US" sz="16500" kern="0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195032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1B22E92-CC5D-47FC-A3EA-D7A0F57E7B2B}"/>
              </a:ext>
            </a:extLst>
          </p:cNvPr>
          <p:cNvSpPr txBox="1"/>
          <p:nvPr/>
        </p:nvSpPr>
        <p:spPr>
          <a:xfrm>
            <a:off x="-1630680" y="2325732"/>
            <a:ext cx="809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코로나</a:t>
            </a:r>
            <a:endParaRPr lang="en-US" altLang="ko-KR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B73F74-71CE-4331-B005-A9312DD1AB53}"/>
              </a:ext>
            </a:extLst>
          </p:cNvPr>
          <p:cNvSpPr txBox="1"/>
          <p:nvPr/>
        </p:nvSpPr>
        <p:spPr>
          <a:xfrm>
            <a:off x="-1664344" y="1925622"/>
            <a:ext cx="8771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코로나</a:t>
            </a:r>
            <a:endParaRPr lang="ko-KR" altLang="en-US" sz="2000" dirty="0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B050FE-D3EC-48D9-A6E9-A25F3BBFB297}"/>
              </a:ext>
            </a:extLst>
          </p:cNvPr>
          <p:cNvSpPr txBox="1"/>
          <p:nvPr/>
        </p:nvSpPr>
        <p:spPr>
          <a:xfrm>
            <a:off x="389199" y="301879"/>
            <a:ext cx="6591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solidFill>
                  <a:srgbClr val="FFC000"/>
                </a:solidFill>
                <a:latin typeface="a치어리더" panose="02020600000000000000" pitchFamily="18" charset="-127"/>
                <a:ea typeface="a치어리더" panose="02020600000000000000" pitchFamily="18" charset="-127"/>
              </a:rPr>
              <a:t>04</a:t>
            </a:r>
            <a:endParaRPr lang="ko-KR" altLang="en-US" sz="2800" dirty="0">
              <a:solidFill>
                <a:srgbClr val="FFC000"/>
              </a:solidFill>
              <a:latin typeface="a치어리더" panose="02020600000000000000" pitchFamily="18" charset="-127"/>
              <a:ea typeface="a치어리더" panose="02020600000000000000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B97C96-5C36-4F13-855B-FB4A745DDD48}"/>
              </a:ext>
            </a:extLst>
          </p:cNvPr>
          <p:cNvSpPr txBox="1"/>
          <p:nvPr/>
        </p:nvSpPr>
        <p:spPr>
          <a:xfrm>
            <a:off x="1012286" y="336700"/>
            <a:ext cx="62295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분석 시각화 및 설명 </a:t>
            </a:r>
            <a:r>
              <a:rPr lang="en-US" altLang="ko-KR" sz="2000" b="1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– </a:t>
            </a:r>
            <a:r>
              <a:rPr lang="ko-KR" altLang="en-US" sz="2000" kern="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버스와 지하철 이용 변화량 비교</a:t>
            </a:r>
            <a:endParaRPr lang="ko-KR" altLang="en-US" sz="16500" kern="0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BF573BC-7411-450B-A377-056912C02588}"/>
              </a:ext>
            </a:extLst>
          </p:cNvPr>
          <p:cNvSpPr/>
          <p:nvPr/>
        </p:nvSpPr>
        <p:spPr>
          <a:xfrm>
            <a:off x="1774504" y="1240201"/>
            <a:ext cx="8569968" cy="4313366"/>
          </a:xfrm>
          <a:prstGeom prst="rect">
            <a:avLst/>
          </a:prstGeom>
          <a:solidFill>
            <a:schemeClr val="bg1"/>
          </a:solidFill>
          <a:ln w="127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34AF65AA-2871-49FB-AA86-F7B3FC78AAF5}"/>
              </a:ext>
            </a:extLst>
          </p:cNvPr>
          <p:cNvGrpSpPr/>
          <p:nvPr/>
        </p:nvGrpSpPr>
        <p:grpSpPr>
          <a:xfrm>
            <a:off x="3134246" y="1822835"/>
            <a:ext cx="5923508" cy="3517661"/>
            <a:chOff x="3134246" y="1892283"/>
            <a:chExt cx="5923508" cy="3517661"/>
          </a:xfrm>
        </p:grpSpPr>
        <p:pic>
          <p:nvPicPr>
            <p:cNvPr id="23" name="내용 개체 틀 4">
              <a:extLst>
                <a:ext uri="{FF2B5EF4-FFF2-40B4-BE49-F238E27FC236}">
                  <a16:creationId xmlns:a16="http://schemas.microsoft.com/office/drawing/2014/main" id="{D6CDD683-3F13-416B-A603-454A7067F3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34246" y="1892283"/>
              <a:ext cx="5923508" cy="3517661"/>
            </a:xfrm>
            <a:prstGeom prst="rect">
              <a:avLst/>
            </a:prstGeom>
          </p:spPr>
        </p:pic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F2E67EA8-5128-4998-BAD8-0C47F21B11A4}"/>
                </a:ext>
              </a:extLst>
            </p:cNvPr>
            <p:cNvSpPr/>
            <p:nvPr/>
          </p:nvSpPr>
          <p:spPr>
            <a:xfrm>
              <a:off x="4090889" y="2169907"/>
              <a:ext cx="483011" cy="310155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1A6153A6-03CA-401A-83C7-54AC9A09705C}"/>
                </a:ext>
              </a:extLst>
            </p:cNvPr>
            <p:cNvSpPr/>
            <p:nvPr/>
          </p:nvSpPr>
          <p:spPr>
            <a:xfrm>
              <a:off x="5238385" y="3986806"/>
              <a:ext cx="483011" cy="1283511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45608D9A-5827-4DAE-AC8E-604347A1E270}"/>
                </a:ext>
              </a:extLst>
            </p:cNvPr>
            <p:cNvSpPr/>
            <p:nvPr/>
          </p:nvSpPr>
          <p:spPr>
            <a:xfrm>
              <a:off x="6965525" y="2168764"/>
              <a:ext cx="483011" cy="310155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FFF4A861-4D12-48A2-B1B5-D4E09A9F4761}"/>
                </a:ext>
              </a:extLst>
            </p:cNvPr>
            <p:cNvSpPr/>
            <p:nvPr/>
          </p:nvSpPr>
          <p:spPr>
            <a:xfrm>
              <a:off x="8116831" y="4244990"/>
              <a:ext cx="483011" cy="1025327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AB08C3AD-634E-4E5E-975E-E0A163D36F9A}"/>
              </a:ext>
            </a:extLst>
          </p:cNvPr>
          <p:cNvSpPr txBox="1"/>
          <p:nvPr/>
        </p:nvSpPr>
        <p:spPr>
          <a:xfrm>
            <a:off x="4076063" y="1304433"/>
            <a:ext cx="4216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&lt;</a:t>
            </a:r>
            <a:r>
              <a:rPr lang="ko-KR" altLang="en-US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버스와 지하철 각각의 총 통행인원 시각화</a:t>
            </a:r>
            <a:r>
              <a:rPr lang="en-US" altLang="ko-KR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&gt;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7C73628-E697-4327-BB6B-8D5D8F9518B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1232" t="80979" r="2562"/>
          <a:stretch/>
        </p:blipFill>
        <p:spPr>
          <a:xfrm>
            <a:off x="8752744" y="4726100"/>
            <a:ext cx="1549139" cy="76059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25904F8-7EEE-4CA6-A0FD-904E6075249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96" t="2791" r="93309" b="81395"/>
          <a:stretch/>
        </p:blipFill>
        <p:spPr>
          <a:xfrm>
            <a:off x="3066753" y="1925622"/>
            <a:ext cx="134986" cy="768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2813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1B22E92-CC5D-47FC-A3EA-D7A0F57E7B2B}"/>
              </a:ext>
            </a:extLst>
          </p:cNvPr>
          <p:cNvSpPr txBox="1"/>
          <p:nvPr/>
        </p:nvSpPr>
        <p:spPr>
          <a:xfrm>
            <a:off x="-1630680" y="2325732"/>
            <a:ext cx="809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코로나</a:t>
            </a:r>
            <a:endParaRPr lang="en-US" altLang="ko-KR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B73F74-71CE-4331-B005-A9312DD1AB53}"/>
              </a:ext>
            </a:extLst>
          </p:cNvPr>
          <p:cNvSpPr txBox="1"/>
          <p:nvPr/>
        </p:nvSpPr>
        <p:spPr>
          <a:xfrm>
            <a:off x="-1664344" y="1925622"/>
            <a:ext cx="8771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코로나</a:t>
            </a:r>
            <a:endParaRPr lang="ko-KR" altLang="en-US" sz="2000" dirty="0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B050FE-D3EC-48D9-A6E9-A25F3BBFB297}"/>
              </a:ext>
            </a:extLst>
          </p:cNvPr>
          <p:cNvSpPr txBox="1"/>
          <p:nvPr/>
        </p:nvSpPr>
        <p:spPr>
          <a:xfrm>
            <a:off x="389199" y="301879"/>
            <a:ext cx="6591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solidFill>
                  <a:srgbClr val="FFC000"/>
                </a:solidFill>
                <a:latin typeface="a치어리더" panose="02020600000000000000" pitchFamily="18" charset="-127"/>
                <a:ea typeface="a치어리더" panose="02020600000000000000" pitchFamily="18" charset="-127"/>
              </a:rPr>
              <a:t>04</a:t>
            </a:r>
            <a:endParaRPr lang="ko-KR" altLang="en-US" sz="2800" dirty="0">
              <a:solidFill>
                <a:srgbClr val="FFC000"/>
              </a:solidFill>
              <a:latin typeface="a치어리더" panose="02020600000000000000" pitchFamily="18" charset="-127"/>
              <a:ea typeface="a치어리더" panose="02020600000000000000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B97C96-5C36-4F13-855B-FB4A745DDD48}"/>
              </a:ext>
            </a:extLst>
          </p:cNvPr>
          <p:cNvSpPr txBox="1"/>
          <p:nvPr/>
        </p:nvSpPr>
        <p:spPr>
          <a:xfrm>
            <a:off x="1012286" y="336700"/>
            <a:ext cx="91678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분석 시각화 및 설명 </a:t>
            </a:r>
            <a:r>
              <a:rPr lang="en-US" altLang="ko-KR" sz="2000" b="1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– </a:t>
            </a:r>
            <a:r>
              <a:rPr lang="ko-KR" altLang="en-US" sz="2000" kern="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평일과 주말 출근시간</a:t>
            </a:r>
            <a:r>
              <a:rPr lang="en-US" altLang="ko-KR" sz="2000" kern="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, </a:t>
            </a:r>
            <a:r>
              <a:rPr lang="ko-KR" altLang="en-US" sz="2000" kern="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일과 시간</a:t>
            </a:r>
            <a:r>
              <a:rPr lang="en-US" altLang="ko-KR" sz="2000" kern="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, </a:t>
            </a:r>
            <a:r>
              <a:rPr lang="ko-KR" altLang="en-US" sz="2000" kern="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퇴근 시간대별 </a:t>
            </a:r>
            <a:r>
              <a:rPr lang="ko-KR" altLang="en-US" sz="2000" kern="0" dirty="0" err="1">
                <a:latin typeface="a타이틀고딕1" panose="02020600000000000000" pitchFamily="18" charset="-127"/>
                <a:ea typeface="a타이틀고딕1" panose="02020600000000000000" pitchFamily="18" charset="-127"/>
              </a:rPr>
              <a:t>이용량</a:t>
            </a:r>
            <a:r>
              <a:rPr lang="ko-KR" altLang="en-US" sz="2000" kern="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 비교</a:t>
            </a:r>
            <a:endParaRPr lang="ko-KR" altLang="en-US" sz="16500" kern="0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9633A1E2-741F-41CD-A6DE-FE671071CE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200" b="7351"/>
          <a:stretch/>
        </p:blipFill>
        <p:spPr>
          <a:xfrm>
            <a:off x="3609817" y="990825"/>
            <a:ext cx="4972366" cy="2507889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9DEFFB5-43AC-4C5D-A810-E52E425BE0DC}"/>
              </a:ext>
            </a:extLst>
          </p:cNvPr>
          <p:cNvSpPr txBox="1"/>
          <p:nvPr/>
        </p:nvSpPr>
        <p:spPr>
          <a:xfrm>
            <a:off x="5399336" y="3498714"/>
            <a:ext cx="1393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&lt;</a:t>
            </a:r>
            <a:r>
              <a:rPr lang="ko-KR" altLang="en-US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대구광역시</a:t>
            </a:r>
            <a:r>
              <a:rPr lang="en-US" altLang="ko-KR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&gt;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FDC0AEE-CF72-4565-B216-CEA8E755DFEB}"/>
              </a:ext>
            </a:extLst>
          </p:cNvPr>
          <p:cNvSpPr txBox="1"/>
          <p:nvPr/>
        </p:nvSpPr>
        <p:spPr>
          <a:xfrm>
            <a:off x="2670297" y="6391240"/>
            <a:ext cx="1879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&lt;</a:t>
            </a:r>
            <a:r>
              <a:rPr lang="ko-KR" altLang="en-US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대구광역시 북구</a:t>
            </a:r>
            <a:r>
              <a:rPr lang="en-US" altLang="ko-KR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&gt;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3C18912-1ED6-4BEF-ACFA-D8A59BF53D9A}"/>
              </a:ext>
            </a:extLst>
          </p:cNvPr>
          <p:cNvSpPr txBox="1"/>
          <p:nvPr/>
        </p:nvSpPr>
        <p:spPr>
          <a:xfrm>
            <a:off x="7538402" y="6391240"/>
            <a:ext cx="2082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&lt;</a:t>
            </a:r>
            <a:r>
              <a:rPr lang="ko-KR" altLang="en-US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대구광역시 달성군</a:t>
            </a:r>
            <a:r>
              <a:rPr lang="en-US" altLang="ko-KR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&gt;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6E4D2C43-6EA1-4DA3-AD6C-CF9CCEAF14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5497" y="3930868"/>
            <a:ext cx="4180736" cy="2507889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FC348FE3-65D8-448D-84AF-672129789D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5769" y="3930869"/>
            <a:ext cx="4180736" cy="2460372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4243124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1B22E92-CC5D-47FC-A3EA-D7A0F57E7B2B}"/>
              </a:ext>
            </a:extLst>
          </p:cNvPr>
          <p:cNvSpPr txBox="1"/>
          <p:nvPr/>
        </p:nvSpPr>
        <p:spPr>
          <a:xfrm>
            <a:off x="-1630680" y="2325732"/>
            <a:ext cx="809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코로나</a:t>
            </a:r>
            <a:endParaRPr lang="en-US" altLang="ko-KR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B73F74-71CE-4331-B005-A9312DD1AB53}"/>
              </a:ext>
            </a:extLst>
          </p:cNvPr>
          <p:cNvSpPr txBox="1"/>
          <p:nvPr/>
        </p:nvSpPr>
        <p:spPr>
          <a:xfrm>
            <a:off x="-1664344" y="1925622"/>
            <a:ext cx="8771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코로나</a:t>
            </a:r>
            <a:endParaRPr lang="ko-KR" altLang="en-US" sz="2000" dirty="0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B050FE-D3EC-48D9-A6E9-A25F3BBFB297}"/>
              </a:ext>
            </a:extLst>
          </p:cNvPr>
          <p:cNvSpPr txBox="1"/>
          <p:nvPr/>
        </p:nvSpPr>
        <p:spPr>
          <a:xfrm>
            <a:off x="389199" y="301879"/>
            <a:ext cx="6591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solidFill>
                  <a:srgbClr val="FFC000"/>
                </a:solidFill>
                <a:latin typeface="a치어리더" panose="02020600000000000000" pitchFamily="18" charset="-127"/>
                <a:ea typeface="a치어리더" panose="02020600000000000000" pitchFamily="18" charset="-127"/>
              </a:rPr>
              <a:t>04</a:t>
            </a:r>
            <a:endParaRPr lang="ko-KR" altLang="en-US" sz="2800" dirty="0">
              <a:solidFill>
                <a:srgbClr val="FFC000"/>
              </a:solidFill>
              <a:latin typeface="a치어리더" panose="02020600000000000000" pitchFamily="18" charset="-127"/>
              <a:ea typeface="a치어리더" panose="02020600000000000000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B97C96-5C36-4F13-855B-FB4A745DDD48}"/>
              </a:ext>
            </a:extLst>
          </p:cNvPr>
          <p:cNvSpPr txBox="1"/>
          <p:nvPr/>
        </p:nvSpPr>
        <p:spPr>
          <a:xfrm>
            <a:off x="1012286" y="336700"/>
            <a:ext cx="76819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분석 시각화 및 설명 </a:t>
            </a:r>
            <a:r>
              <a:rPr lang="en-US" altLang="ko-KR" sz="2000" b="1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– </a:t>
            </a:r>
            <a:r>
              <a:rPr lang="ko-KR" altLang="en-US" sz="2000" kern="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평일과</a:t>
            </a:r>
            <a:r>
              <a:rPr lang="en-US" altLang="ko-KR" sz="2000" kern="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 </a:t>
            </a:r>
            <a:r>
              <a:rPr lang="ko-KR" altLang="en-US" sz="2000" kern="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주말 시간대별 </a:t>
            </a:r>
            <a:r>
              <a:rPr lang="ko-KR" altLang="en-US" sz="2000" kern="0" dirty="0" err="1">
                <a:latin typeface="a타이틀고딕1" panose="02020600000000000000" pitchFamily="18" charset="-127"/>
                <a:ea typeface="a타이틀고딕1" panose="02020600000000000000" pitchFamily="18" charset="-127"/>
              </a:rPr>
              <a:t>이용량</a:t>
            </a:r>
            <a:r>
              <a:rPr lang="ko-KR" altLang="en-US" sz="2000" kern="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 변화율 특성공학</a:t>
            </a:r>
            <a:endParaRPr lang="ko-KR" altLang="en-US" sz="16500" kern="0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3BC26E9B-701E-41A0-974E-8374B2103904}"/>
              </a:ext>
            </a:extLst>
          </p:cNvPr>
          <p:cNvSpPr txBox="1">
            <a:spLocks/>
          </p:cNvSpPr>
          <p:nvPr/>
        </p:nvSpPr>
        <p:spPr>
          <a:xfrm>
            <a:off x="8253739" y="1255849"/>
            <a:ext cx="1390959" cy="611108"/>
          </a:xfrm>
          <a:prstGeom prst="rect">
            <a:avLst/>
          </a:prstGeom>
          <a:ln w="12700">
            <a:solidFill>
              <a:schemeClr val="accent2"/>
            </a:solidFill>
          </a:ln>
        </p:spPr>
        <p:txBody>
          <a:bodyPr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12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출근</a:t>
            </a:r>
            <a:r>
              <a:rPr lang="en-US" altLang="ko-KR" sz="12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(07:00~08:59)</a:t>
            </a:r>
            <a:br>
              <a:rPr lang="en-US" altLang="ko-KR" sz="12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</a:br>
            <a:r>
              <a:rPr lang="ko-KR" altLang="en-US" sz="12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일과</a:t>
            </a:r>
            <a:r>
              <a:rPr lang="en-US" altLang="ko-KR" sz="12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(14:00~15:59)</a:t>
            </a:r>
            <a:br>
              <a:rPr lang="en-US" altLang="ko-KR" sz="12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</a:br>
            <a:r>
              <a:rPr lang="ko-KR" altLang="en-US" sz="12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퇴근</a:t>
            </a:r>
            <a:r>
              <a:rPr lang="en-US" altLang="ko-KR" sz="12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(17:00~18:59)</a:t>
            </a:r>
            <a:endParaRPr lang="ko-KR" altLang="en-US" sz="1200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</p:txBody>
      </p:sp>
      <p:graphicFrame>
        <p:nvGraphicFramePr>
          <p:cNvPr id="15" name="내용 개체 틀 8">
            <a:extLst>
              <a:ext uri="{FF2B5EF4-FFF2-40B4-BE49-F238E27FC236}">
                <a16:creationId xmlns:a16="http://schemas.microsoft.com/office/drawing/2014/main" id="{49738C0B-50D0-47AA-86D6-92C0CA82495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04903135"/>
              </p:ext>
            </p:extLst>
          </p:nvPr>
        </p:nvGraphicFramePr>
        <p:xfrm>
          <a:off x="2404429" y="1906439"/>
          <a:ext cx="7240269" cy="3695712"/>
        </p:xfrm>
        <a:graphic>
          <a:graphicData uri="http://schemas.openxmlformats.org/drawingml/2006/table">
            <a:tbl>
              <a:tblPr firstRow="1" firstCol="1">
                <a:tableStyleId>{0E3FDE45-AF77-4B5C-9715-49D594BDF05E}</a:tableStyleId>
              </a:tblPr>
              <a:tblGrid>
                <a:gridCol w="798669">
                  <a:extLst>
                    <a:ext uri="{9D8B030D-6E8A-4147-A177-3AD203B41FA5}">
                      <a16:colId xmlns:a16="http://schemas.microsoft.com/office/drawing/2014/main" val="1109433655"/>
                    </a:ext>
                  </a:extLst>
                </a:gridCol>
                <a:gridCol w="1067380">
                  <a:extLst>
                    <a:ext uri="{9D8B030D-6E8A-4147-A177-3AD203B41FA5}">
                      <a16:colId xmlns:a16="http://schemas.microsoft.com/office/drawing/2014/main" val="1544850902"/>
                    </a:ext>
                  </a:extLst>
                </a:gridCol>
                <a:gridCol w="1074844">
                  <a:extLst>
                    <a:ext uri="{9D8B030D-6E8A-4147-A177-3AD203B41FA5}">
                      <a16:colId xmlns:a16="http://schemas.microsoft.com/office/drawing/2014/main" val="2864240836"/>
                    </a:ext>
                  </a:extLst>
                </a:gridCol>
                <a:gridCol w="1074844">
                  <a:extLst>
                    <a:ext uri="{9D8B030D-6E8A-4147-A177-3AD203B41FA5}">
                      <a16:colId xmlns:a16="http://schemas.microsoft.com/office/drawing/2014/main" val="656402006"/>
                    </a:ext>
                  </a:extLst>
                </a:gridCol>
                <a:gridCol w="1074844">
                  <a:extLst>
                    <a:ext uri="{9D8B030D-6E8A-4147-A177-3AD203B41FA5}">
                      <a16:colId xmlns:a16="http://schemas.microsoft.com/office/drawing/2014/main" val="3309544590"/>
                    </a:ext>
                  </a:extLst>
                </a:gridCol>
                <a:gridCol w="1074844">
                  <a:extLst>
                    <a:ext uri="{9D8B030D-6E8A-4147-A177-3AD203B41FA5}">
                      <a16:colId xmlns:a16="http://schemas.microsoft.com/office/drawing/2014/main" val="2998310843"/>
                    </a:ext>
                  </a:extLst>
                </a:gridCol>
                <a:gridCol w="1074844">
                  <a:extLst>
                    <a:ext uri="{9D8B030D-6E8A-4147-A177-3AD203B41FA5}">
                      <a16:colId xmlns:a16="http://schemas.microsoft.com/office/drawing/2014/main" val="1337622339"/>
                    </a:ext>
                  </a:extLst>
                </a:gridCol>
              </a:tblGrid>
              <a:tr h="230982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</a:rPr>
                        <a:t>      평일출근 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</a:rPr>
                        <a:t>      평일일과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</a:rPr>
                        <a:t>      평일퇴근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</a:rPr>
                        <a:t>      </a:t>
                      </a:r>
                      <a:r>
                        <a:rPr lang="ko-KR" altLang="en-US" sz="1100" u="none" strike="noStrike" dirty="0" err="1">
                          <a:effectLst/>
                        </a:rPr>
                        <a:t>주말출근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</a:rPr>
                        <a:t>      주말일과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</a:rPr>
                        <a:t>      주말퇴근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4252672513"/>
                  </a:ext>
                </a:extLst>
              </a:tr>
              <a:tr h="23098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 err="1">
                          <a:effectLst/>
                        </a:rPr>
                        <a:t>대명동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 dirty="0">
                          <a:effectLst/>
                        </a:rPr>
                        <a:t>0.589323355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0.37641577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 dirty="0">
                          <a:effectLst/>
                        </a:rPr>
                        <a:t>0.449532759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0.512863147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0.310326025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0.322941976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748845605"/>
                  </a:ext>
                </a:extLst>
              </a:tr>
              <a:tr h="230982"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1621120819"/>
                  </a:ext>
                </a:extLst>
              </a:tr>
              <a:tr h="23098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봉덕동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0.558387515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0.454421415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0.468538158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0.497327989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0.405237602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0.397682381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1145028906"/>
                  </a:ext>
                </a:extLst>
              </a:tr>
              <a:tr h="230982"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1792940325"/>
                  </a:ext>
                </a:extLst>
              </a:tr>
              <a:tr h="23098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이천동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0.596143111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0.393291736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0.574755536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0.484716157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0.312676625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0.505730051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2060588036"/>
                  </a:ext>
                </a:extLst>
              </a:tr>
              <a:tr h="230982"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1547892555"/>
                  </a:ext>
                </a:extLst>
              </a:tr>
              <a:tr h="23098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갈산동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0.914630156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0.726917464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0.702789825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0.836982968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0.570446735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0.551369863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4106484029"/>
                  </a:ext>
                </a:extLst>
              </a:tr>
              <a:tr h="230982"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2644234121"/>
                  </a:ext>
                </a:extLst>
              </a:tr>
              <a:tr h="23098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감삼동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0.660544317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0.432576145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0.503813375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0.590055382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0.364909551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0.361650165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2851399521"/>
                  </a:ext>
                </a:extLst>
              </a:tr>
              <a:tr h="230982"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3513433567"/>
                  </a:ext>
                </a:extLst>
              </a:tr>
              <a:tr h="23098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대곡동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0.527623685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0.366049955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0.436517761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0.435400517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0.275611368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0.295305476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4116640077"/>
                  </a:ext>
                </a:extLst>
              </a:tr>
              <a:tr h="230982"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3711046822"/>
                  </a:ext>
                </a:extLst>
              </a:tr>
              <a:tr h="23098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대천동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0.666788571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0.512626359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0.708401599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0.673423423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0.42370892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0.477502296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1985794023"/>
                  </a:ext>
                </a:extLst>
              </a:tr>
              <a:tr h="230982"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833743818"/>
                  </a:ext>
                </a:extLst>
              </a:tr>
              <a:tr h="23098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도원동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0.591835071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0.432085846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 dirty="0">
                          <a:effectLst/>
                        </a:rPr>
                        <a:t>0.399739816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0.482354881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0.334114583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 dirty="0">
                          <a:effectLst/>
                        </a:rPr>
                        <a:t>0.339903459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465448344"/>
                  </a:ext>
                </a:extLst>
              </a:tr>
            </a:tbl>
          </a:graphicData>
        </a:graphic>
      </p:graphicFrame>
      <p:sp>
        <p:nvSpPr>
          <p:cNvPr id="17" name="직사각형 16">
            <a:extLst>
              <a:ext uri="{FF2B5EF4-FFF2-40B4-BE49-F238E27FC236}">
                <a16:creationId xmlns:a16="http://schemas.microsoft.com/office/drawing/2014/main" id="{FD1F33BC-710B-4C07-9AA3-B3ABB1E193F7}"/>
              </a:ext>
            </a:extLst>
          </p:cNvPr>
          <p:cNvSpPr/>
          <p:nvPr/>
        </p:nvSpPr>
        <p:spPr>
          <a:xfrm>
            <a:off x="1857927" y="1371508"/>
            <a:ext cx="83332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코로나이후 </a:t>
            </a:r>
            <a:r>
              <a:rPr lang="en-US" altLang="ko-KR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/ </a:t>
            </a:r>
            <a:r>
              <a:rPr lang="ko-KR" altLang="en-US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코로나이전 시간대별 통행인원</a:t>
            </a:r>
          </a:p>
        </p:txBody>
      </p:sp>
    </p:spTree>
    <p:extLst>
      <p:ext uri="{BB962C8B-B14F-4D97-AF65-F5344CB8AC3E}">
        <p14:creationId xmlns:p14="http://schemas.microsoft.com/office/powerpoint/2010/main" val="17716413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1B22E92-CC5D-47FC-A3EA-D7A0F57E7B2B}"/>
              </a:ext>
            </a:extLst>
          </p:cNvPr>
          <p:cNvSpPr txBox="1"/>
          <p:nvPr/>
        </p:nvSpPr>
        <p:spPr>
          <a:xfrm>
            <a:off x="-1630680" y="2325732"/>
            <a:ext cx="809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코로나</a:t>
            </a:r>
            <a:endParaRPr lang="en-US" altLang="ko-KR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B73F74-71CE-4331-B005-A9312DD1AB53}"/>
              </a:ext>
            </a:extLst>
          </p:cNvPr>
          <p:cNvSpPr txBox="1"/>
          <p:nvPr/>
        </p:nvSpPr>
        <p:spPr>
          <a:xfrm>
            <a:off x="-1664344" y="1925622"/>
            <a:ext cx="8771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코로나</a:t>
            </a:r>
            <a:endParaRPr lang="ko-KR" altLang="en-US" sz="2000" dirty="0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B050FE-D3EC-48D9-A6E9-A25F3BBFB297}"/>
              </a:ext>
            </a:extLst>
          </p:cNvPr>
          <p:cNvSpPr txBox="1"/>
          <p:nvPr/>
        </p:nvSpPr>
        <p:spPr>
          <a:xfrm>
            <a:off x="389199" y="301879"/>
            <a:ext cx="6591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solidFill>
                  <a:srgbClr val="FFC000"/>
                </a:solidFill>
                <a:latin typeface="a치어리더" panose="02020600000000000000" pitchFamily="18" charset="-127"/>
                <a:ea typeface="a치어리더" panose="02020600000000000000" pitchFamily="18" charset="-127"/>
              </a:rPr>
              <a:t>04</a:t>
            </a:r>
            <a:endParaRPr lang="ko-KR" altLang="en-US" sz="2800" dirty="0">
              <a:solidFill>
                <a:srgbClr val="FFC000"/>
              </a:solidFill>
              <a:latin typeface="a치어리더" panose="02020600000000000000" pitchFamily="18" charset="-127"/>
              <a:ea typeface="a치어리더" panose="02020600000000000000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B97C96-5C36-4F13-855B-FB4A745DDD48}"/>
              </a:ext>
            </a:extLst>
          </p:cNvPr>
          <p:cNvSpPr txBox="1"/>
          <p:nvPr/>
        </p:nvSpPr>
        <p:spPr>
          <a:xfrm>
            <a:off x="1012286" y="336700"/>
            <a:ext cx="76819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분석 시각화 및 설명 </a:t>
            </a:r>
            <a:r>
              <a:rPr lang="en-US" altLang="ko-KR" sz="2000" b="1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– </a:t>
            </a:r>
            <a:r>
              <a:rPr lang="ko-KR" altLang="en-US" sz="2000" kern="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평일과</a:t>
            </a:r>
            <a:r>
              <a:rPr lang="en-US" altLang="ko-KR" sz="2000" kern="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 </a:t>
            </a:r>
            <a:r>
              <a:rPr lang="ko-KR" altLang="en-US" sz="2000" kern="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주말 시간대별 </a:t>
            </a:r>
            <a:r>
              <a:rPr lang="ko-KR" altLang="en-US" sz="2000" kern="0" dirty="0" err="1">
                <a:latin typeface="a타이틀고딕1" panose="02020600000000000000" pitchFamily="18" charset="-127"/>
                <a:ea typeface="a타이틀고딕1" panose="02020600000000000000" pitchFamily="18" charset="-127"/>
              </a:rPr>
              <a:t>이용량</a:t>
            </a:r>
            <a:r>
              <a:rPr lang="ko-KR" altLang="en-US" sz="2000" kern="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 변화율 특성공학</a:t>
            </a:r>
            <a:endParaRPr lang="ko-KR" altLang="en-US" sz="16500" kern="0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6FFA2C6-6A2B-4BAF-8565-27E9592E2BBC}"/>
              </a:ext>
            </a:extLst>
          </p:cNvPr>
          <p:cNvSpPr/>
          <p:nvPr/>
        </p:nvSpPr>
        <p:spPr>
          <a:xfrm>
            <a:off x="1185730" y="1562163"/>
            <a:ext cx="415318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시간대별 </a:t>
            </a:r>
            <a:r>
              <a:rPr lang="en-US" altLang="ko-KR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-</a:t>
            </a:r>
            <a:r>
              <a:rPr lang="ko-KR" altLang="en-US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 대구전체 시간대별 통행인원변화율</a:t>
            </a:r>
          </a:p>
        </p:txBody>
      </p:sp>
      <p:graphicFrame>
        <p:nvGraphicFramePr>
          <p:cNvPr id="14" name="내용 개체 틀 6">
            <a:extLst>
              <a:ext uri="{FF2B5EF4-FFF2-40B4-BE49-F238E27FC236}">
                <a16:creationId xmlns:a16="http://schemas.microsoft.com/office/drawing/2014/main" id="{F83C1EC7-5FB6-460E-B0A6-BCFFE262327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5422757"/>
              </p:ext>
            </p:extLst>
          </p:nvPr>
        </p:nvGraphicFramePr>
        <p:xfrm>
          <a:off x="6853288" y="2079614"/>
          <a:ext cx="4754876" cy="3323600"/>
        </p:xfrm>
        <a:graphic>
          <a:graphicData uri="http://schemas.openxmlformats.org/drawingml/2006/table">
            <a:tbl>
              <a:tblPr firstRow="1" firstCol="1">
                <a:tableStyleId>{0E3FDE45-AF77-4B5C-9715-49D594BDF05E}</a:tableStyleId>
              </a:tblPr>
              <a:tblGrid>
                <a:gridCol w="679268">
                  <a:extLst>
                    <a:ext uri="{9D8B030D-6E8A-4147-A177-3AD203B41FA5}">
                      <a16:colId xmlns:a16="http://schemas.microsoft.com/office/drawing/2014/main" val="1527742753"/>
                    </a:ext>
                  </a:extLst>
                </a:gridCol>
                <a:gridCol w="679268">
                  <a:extLst>
                    <a:ext uri="{9D8B030D-6E8A-4147-A177-3AD203B41FA5}">
                      <a16:colId xmlns:a16="http://schemas.microsoft.com/office/drawing/2014/main" val="1224693038"/>
                    </a:ext>
                  </a:extLst>
                </a:gridCol>
                <a:gridCol w="679268">
                  <a:extLst>
                    <a:ext uri="{9D8B030D-6E8A-4147-A177-3AD203B41FA5}">
                      <a16:colId xmlns:a16="http://schemas.microsoft.com/office/drawing/2014/main" val="2425321842"/>
                    </a:ext>
                  </a:extLst>
                </a:gridCol>
                <a:gridCol w="679268">
                  <a:extLst>
                    <a:ext uri="{9D8B030D-6E8A-4147-A177-3AD203B41FA5}">
                      <a16:colId xmlns:a16="http://schemas.microsoft.com/office/drawing/2014/main" val="1951354456"/>
                    </a:ext>
                  </a:extLst>
                </a:gridCol>
                <a:gridCol w="679268">
                  <a:extLst>
                    <a:ext uri="{9D8B030D-6E8A-4147-A177-3AD203B41FA5}">
                      <a16:colId xmlns:a16="http://schemas.microsoft.com/office/drawing/2014/main" val="1885994877"/>
                    </a:ext>
                  </a:extLst>
                </a:gridCol>
                <a:gridCol w="679268">
                  <a:extLst>
                    <a:ext uri="{9D8B030D-6E8A-4147-A177-3AD203B41FA5}">
                      <a16:colId xmlns:a16="http://schemas.microsoft.com/office/drawing/2014/main" val="2750508210"/>
                    </a:ext>
                  </a:extLst>
                </a:gridCol>
                <a:gridCol w="679268">
                  <a:extLst>
                    <a:ext uri="{9D8B030D-6E8A-4147-A177-3AD203B41FA5}">
                      <a16:colId xmlns:a16="http://schemas.microsoft.com/office/drawing/2014/main" val="3987176861"/>
                    </a:ext>
                  </a:extLst>
                </a:gridCol>
              </a:tblGrid>
              <a:tr h="207725"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</a:rPr>
                        <a:t>  평일출근 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</a:rPr>
                        <a:t>  평일일과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</a:rPr>
                        <a:t>  평일퇴근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</a:rPr>
                        <a:t>  </a:t>
                      </a:r>
                      <a:r>
                        <a:rPr lang="ko-KR" altLang="en-US" sz="1100" u="none" strike="noStrike" dirty="0" err="1">
                          <a:effectLst/>
                        </a:rPr>
                        <a:t>주말출근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</a:rPr>
                        <a:t>  주말일과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</a:rPr>
                        <a:t>  주말퇴근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755831684"/>
                  </a:ext>
                </a:extLst>
              </a:tr>
              <a:tr h="20772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내동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100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100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100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1029336128"/>
                  </a:ext>
                </a:extLst>
              </a:tr>
              <a:tr h="207725"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141976026"/>
                  </a:ext>
                </a:extLst>
              </a:tr>
              <a:tr h="20772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대림동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100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647317346"/>
                  </a:ext>
                </a:extLst>
              </a:tr>
              <a:tr h="207725"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2264288947"/>
                  </a:ext>
                </a:extLst>
              </a:tr>
              <a:tr h="20772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도학동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3500134815"/>
                  </a:ext>
                </a:extLst>
              </a:tr>
              <a:tr h="207725"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584033687"/>
                  </a:ext>
                </a:extLst>
              </a:tr>
              <a:tr h="20772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동내동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100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100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100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65549541"/>
                  </a:ext>
                </a:extLst>
              </a:tr>
              <a:tr h="207725"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868041955"/>
                  </a:ext>
                </a:extLst>
              </a:tr>
              <a:tr h="20772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동호동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3213495692"/>
                  </a:ext>
                </a:extLst>
              </a:tr>
              <a:tr h="207725"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4293867136"/>
                  </a:ext>
                </a:extLst>
              </a:tr>
              <a:tr h="20772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매여동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100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100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100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100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1151250943"/>
                  </a:ext>
                </a:extLst>
              </a:tr>
              <a:tr h="207725"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3861439941"/>
                  </a:ext>
                </a:extLst>
              </a:tr>
              <a:tr h="20772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미곡동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100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100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2826408017"/>
                  </a:ext>
                </a:extLst>
              </a:tr>
              <a:tr h="207725"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3345063224"/>
                  </a:ext>
                </a:extLst>
              </a:tr>
              <a:tr h="20772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미대동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100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 dirty="0">
                          <a:effectLst/>
                        </a:rPr>
                        <a:t>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 dirty="0">
                          <a:effectLst/>
                        </a:rPr>
                        <a:t>100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3740577935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ABBBC3C-0537-45F5-AFAB-83632562E1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9611605"/>
              </p:ext>
            </p:extLst>
          </p:nvPr>
        </p:nvGraphicFramePr>
        <p:xfrm>
          <a:off x="506687" y="2079615"/>
          <a:ext cx="5392464" cy="3323600"/>
        </p:xfrm>
        <a:graphic>
          <a:graphicData uri="http://schemas.openxmlformats.org/drawingml/2006/table">
            <a:tbl>
              <a:tblPr firstRow="1" firstCol="1">
                <a:tableStyleId>{0E3FDE45-AF77-4B5C-9715-49D594BDF05E}</a:tableStyleId>
              </a:tblPr>
              <a:tblGrid>
                <a:gridCol w="770352">
                  <a:extLst>
                    <a:ext uri="{9D8B030D-6E8A-4147-A177-3AD203B41FA5}">
                      <a16:colId xmlns:a16="http://schemas.microsoft.com/office/drawing/2014/main" val="1357298002"/>
                    </a:ext>
                  </a:extLst>
                </a:gridCol>
                <a:gridCol w="770352">
                  <a:extLst>
                    <a:ext uri="{9D8B030D-6E8A-4147-A177-3AD203B41FA5}">
                      <a16:colId xmlns:a16="http://schemas.microsoft.com/office/drawing/2014/main" val="354707198"/>
                    </a:ext>
                  </a:extLst>
                </a:gridCol>
                <a:gridCol w="770352">
                  <a:extLst>
                    <a:ext uri="{9D8B030D-6E8A-4147-A177-3AD203B41FA5}">
                      <a16:colId xmlns:a16="http://schemas.microsoft.com/office/drawing/2014/main" val="1879734527"/>
                    </a:ext>
                  </a:extLst>
                </a:gridCol>
                <a:gridCol w="770352">
                  <a:extLst>
                    <a:ext uri="{9D8B030D-6E8A-4147-A177-3AD203B41FA5}">
                      <a16:colId xmlns:a16="http://schemas.microsoft.com/office/drawing/2014/main" val="2790676104"/>
                    </a:ext>
                  </a:extLst>
                </a:gridCol>
                <a:gridCol w="770352">
                  <a:extLst>
                    <a:ext uri="{9D8B030D-6E8A-4147-A177-3AD203B41FA5}">
                      <a16:colId xmlns:a16="http://schemas.microsoft.com/office/drawing/2014/main" val="40910988"/>
                    </a:ext>
                  </a:extLst>
                </a:gridCol>
                <a:gridCol w="770352">
                  <a:extLst>
                    <a:ext uri="{9D8B030D-6E8A-4147-A177-3AD203B41FA5}">
                      <a16:colId xmlns:a16="http://schemas.microsoft.com/office/drawing/2014/main" val="2513942753"/>
                    </a:ext>
                  </a:extLst>
                </a:gridCol>
                <a:gridCol w="770352">
                  <a:extLst>
                    <a:ext uri="{9D8B030D-6E8A-4147-A177-3AD203B41FA5}">
                      <a16:colId xmlns:a16="http://schemas.microsoft.com/office/drawing/2014/main" val="251053672"/>
                    </a:ext>
                  </a:extLst>
                </a:gridCol>
              </a:tblGrid>
              <a:tr h="207725"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</a:rPr>
                        <a:t>    평일출근     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</a:rPr>
                        <a:t>    평일일과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</a:rPr>
                        <a:t>    평일퇴근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</a:rPr>
                        <a:t>    </a:t>
                      </a:r>
                      <a:r>
                        <a:rPr lang="ko-KR" altLang="en-US" sz="1100" u="none" strike="noStrike" dirty="0" err="1">
                          <a:effectLst/>
                        </a:rPr>
                        <a:t>주말출근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</a:rPr>
                        <a:t>    주말일과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</a:rPr>
                        <a:t>    주말퇴근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629284822"/>
                  </a:ext>
                </a:extLst>
              </a:tr>
              <a:tr h="20772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내동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-0.18337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0.830969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1.135652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0.055101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0.797222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0.295667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2880670970"/>
                  </a:ext>
                </a:extLst>
              </a:tr>
              <a:tr h="207725"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2065345484"/>
                  </a:ext>
                </a:extLst>
              </a:tr>
              <a:tr h="20772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대림동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 dirty="0">
                          <a:effectLst/>
                        </a:rPr>
                        <a:t>0.17684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0.308111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0.106816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0.256185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0.165023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0.172841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1988056874"/>
                  </a:ext>
                </a:extLst>
              </a:tr>
              <a:tr h="207725"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2246562694"/>
                  </a:ext>
                </a:extLst>
              </a:tr>
              <a:tr h="20772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도학동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-0.10202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0.11143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0.199383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 dirty="0">
                          <a:effectLst/>
                        </a:rPr>
                        <a:t>-0.20353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0.144483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0.259129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738437571"/>
                  </a:ext>
                </a:extLst>
              </a:tr>
              <a:tr h="207725"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1978132314"/>
                  </a:ext>
                </a:extLst>
              </a:tr>
              <a:tr h="20772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동내동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0.066712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-0.00878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0.249662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0.369787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0.444051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0.501155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2050070085"/>
                  </a:ext>
                </a:extLst>
              </a:tr>
              <a:tr h="207725"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1049598719"/>
                  </a:ext>
                </a:extLst>
              </a:tr>
              <a:tr h="20772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동호동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0.007278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0.02631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0.056124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-0.00939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0.08676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0.086926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1697365892"/>
                  </a:ext>
                </a:extLst>
              </a:tr>
              <a:tr h="207725"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1552097009"/>
                  </a:ext>
                </a:extLst>
              </a:tr>
              <a:tr h="20772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매여동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-0.03917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0.446882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0.331536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-0.14944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0.321752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0.517277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3776074353"/>
                  </a:ext>
                </a:extLst>
              </a:tr>
              <a:tr h="207725"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2128405616"/>
                  </a:ext>
                </a:extLst>
              </a:tr>
              <a:tr h="20772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미곡동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0.201228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0.135235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0.508038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-0.03278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0.117344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0.424947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596888835"/>
                  </a:ext>
                </a:extLst>
              </a:tr>
              <a:tr h="207725"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2228249191"/>
                  </a:ext>
                </a:extLst>
              </a:tr>
              <a:tr h="20772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미대동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0.157998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0.223448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 dirty="0">
                          <a:effectLst/>
                        </a:rPr>
                        <a:t>0.739871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0.193149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0.038772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 dirty="0">
                          <a:effectLst/>
                        </a:rPr>
                        <a:t>0.764145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3825126439"/>
                  </a:ext>
                </a:extLst>
              </a:tr>
            </a:tbl>
          </a:graphicData>
        </a:graphic>
      </p:graphicFrame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426823A5-0C41-45D1-8DE0-790FC7A2B119}"/>
              </a:ext>
            </a:extLst>
          </p:cNvPr>
          <p:cNvSpPr/>
          <p:nvPr/>
        </p:nvSpPr>
        <p:spPr>
          <a:xfrm>
            <a:off x="6060194" y="3198167"/>
            <a:ext cx="701702" cy="461666"/>
          </a:xfrm>
          <a:prstGeom prst="rightArrow">
            <a:avLst>
              <a:gd name="adj1" fmla="val 41197"/>
              <a:gd name="adj2" fmla="val 54401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47A7753-12BE-4F5F-83E4-B5B08CA4FF15}"/>
              </a:ext>
            </a:extLst>
          </p:cNvPr>
          <p:cNvSpPr txBox="1"/>
          <p:nvPr/>
        </p:nvSpPr>
        <p:spPr>
          <a:xfrm>
            <a:off x="7408481" y="1592940"/>
            <a:ext cx="38843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0 : -0.2~0.2   |   1 : -0.2 </a:t>
            </a:r>
            <a:r>
              <a:rPr lang="ko-KR" altLang="en-US" sz="14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이하   </a:t>
            </a:r>
            <a:r>
              <a:rPr lang="en-US" altLang="ko-KR" sz="14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|   100 : 0.2 </a:t>
            </a:r>
            <a:r>
              <a:rPr lang="ko-KR" altLang="en-US" sz="14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이상</a:t>
            </a:r>
            <a:endParaRPr lang="en-US" altLang="ko-KR" sz="1400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778995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7B97C96-5C36-4F13-855B-FB4A745DDD48}"/>
              </a:ext>
            </a:extLst>
          </p:cNvPr>
          <p:cNvSpPr txBox="1"/>
          <p:nvPr/>
        </p:nvSpPr>
        <p:spPr>
          <a:xfrm>
            <a:off x="1012286" y="336700"/>
            <a:ext cx="62343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분석 시각화 및 설명 </a:t>
            </a:r>
            <a:r>
              <a:rPr lang="en-US" altLang="ko-KR" sz="2000" b="1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– </a:t>
            </a:r>
            <a:r>
              <a:rPr lang="ko-KR" altLang="en-US" sz="2000" kern="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변화율이 특이한 동네 심층 분석</a:t>
            </a:r>
            <a:endParaRPr lang="ko-KR" altLang="en-US" sz="16500" kern="0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43CA3A6-3792-41F1-823E-2AB566253A35}"/>
              </a:ext>
            </a:extLst>
          </p:cNvPr>
          <p:cNvSpPr txBox="1"/>
          <p:nvPr/>
        </p:nvSpPr>
        <p:spPr>
          <a:xfrm>
            <a:off x="389199" y="301879"/>
            <a:ext cx="6591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solidFill>
                  <a:srgbClr val="FFC000"/>
                </a:solidFill>
                <a:latin typeface="a치어리더" panose="02020600000000000000" pitchFamily="18" charset="-127"/>
                <a:ea typeface="a치어리더" panose="02020600000000000000" pitchFamily="18" charset="-127"/>
              </a:rPr>
              <a:t>04</a:t>
            </a:r>
            <a:endParaRPr lang="ko-KR" altLang="en-US" sz="2800" dirty="0">
              <a:solidFill>
                <a:srgbClr val="FFC000"/>
              </a:solidFill>
              <a:latin typeface="a치어리더" panose="02020600000000000000" pitchFamily="18" charset="-127"/>
              <a:ea typeface="a치어리더" panose="02020600000000000000" pitchFamily="18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B3773FE-4C3B-474B-9A17-A6DC85E36600}"/>
              </a:ext>
            </a:extLst>
          </p:cNvPr>
          <p:cNvSpPr txBox="1"/>
          <p:nvPr/>
        </p:nvSpPr>
        <p:spPr>
          <a:xfrm>
            <a:off x="4497622" y="3312986"/>
            <a:ext cx="305388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대구광역시 달서구 </a:t>
            </a:r>
            <a:r>
              <a:rPr lang="ko-KR" altLang="en-US" sz="1200" dirty="0" err="1">
                <a:latin typeface="a타이틀고딕1" panose="02020600000000000000" pitchFamily="18" charset="-127"/>
                <a:ea typeface="a타이틀고딕1" panose="02020600000000000000" pitchFamily="18" charset="-127"/>
              </a:rPr>
              <a:t>월암동</a:t>
            </a:r>
            <a:endParaRPr lang="en-US" altLang="ko-KR" sz="1200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  <a:p>
            <a:pPr algn="ctr"/>
            <a:r>
              <a:rPr lang="en-US" altLang="ko-KR" sz="12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100</a:t>
            </a:r>
            <a:r>
              <a:rPr lang="ko-KR" altLang="en-US" sz="12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 </a:t>
            </a:r>
            <a:r>
              <a:rPr lang="en-US" altLang="ko-KR" sz="12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100</a:t>
            </a:r>
            <a:r>
              <a:rPr lang="ko-KR" altLang="en-US" sz="12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 </a:t>
            </a:r>
            <a:r>
              <a:rPr lang="en-US" altLang="ko-KR" sz="12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100</a:t>
            </a:r>
            <a:r>
              <a:rPr lang="ko-KR" altLang="en-US" sz="12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 </a:t>
            </a:r>
            <a:r>
              <a:rPr lang="en-US" altLang="ko-KR" sz="12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100</a:t>
            </a:r>
            <a:r>
              <a:rPr lang="ko-KR" altLang="en-US" sz="12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 </a:t>
            </a:r>
            <a:r>
              <a:rPr lang="en-US" altLang="ko-KR" sz="12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100</a:t>
            </a:r>
            <a:r>
              <a:rPr lang="ko-KR" altLang="en-US" sz="12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 </a:t>
            </a:r>
            <a:r>
              <a:rPr lang="en-US" altLang="ko-KR" sz="12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100</a:t>
            </a:r>
            <a:endParaRPr lang="ko-KR" altLang="en-US" sz="1200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44231AC-A3FC-4817-A7E8-5A6FA2863E32}"/>
              </a:ext>
            </a:extLst>
          </p:cNvPr>
          <p:cNvSpPr txBox="1"/>
          <p:nvPr/>
        </p:nvSpPr>
        <p:spPr>
          <a:xfrm>
            <a:off x="2645848" y="6289271"/>
            <a:ext cx="29672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대구광역시 북구 </a:t>
            </a:r>
            <a:r>
              <a:rPr lang="ko-KR" altLang="en-US" sz="1200" dirty="0" err="1">
                <a:latin typeface="a타이틀고딕1" panose="02020600000000000000" pitchFamily="18" charset="-127"/>
                <a:ea typeface="a타이틀고딕1" panose="02020600000000000000" pitchFamily="18" charset="-127"/>
              </a:rPr>
              <a:t>도남동</a:t>
            </a:r>
            <a:endParaRPr lang="en-US" altLang="ko-KR" sz="1200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  <a:p>
            <a:pPr algn="ctr"/>
            <a:r>
              <a:rPr lang="en-US" altLang="ko-KR" sz="12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1</a:t>
            </a:r>
            <a:r>
              <a:rPr lang="ko-KR" altLang="en-US" sz="12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 </a:t>
            </a:r>
            <a:r>
              <a:rPr lang="en-US" altLang="ko-KR" sz="12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100</a:t>
            </a:r>
            <a:r>
              <a:rPr lang="ko-KR" altLang="en-US" sz="12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 </a:t>
            </a:r>
            <a:r>
              <a:rPr lang="en-US" altLang="ko-KR" sz="12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100</a:t>
            </a:r>
            <a:r>
              <a:rPr lang="ko-KR" altLang="en-US" sz="12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 </a:t>
            </a:r>
            <a:r>
              <a:rPr lang="en-US" altLang="ko-KR" sz="12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1</a:t>
            </a:r>
            <a:r>
              <a:rPr lang="ko-KR" altLang="en-US" sz="12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 </a:t>
            </a:r>
            <a:r>
              <a:rPr lang="en-US" altLang="ko-KR" sz="12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100</a:t>
            </a:r>
            <a:r>
              <a:rPr lang="ko-KR" altLang="en-US" sz="12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 </a:t>
            </a:r>
            <a:r>
              <a:rPr lang="en-US" altLang="ko-KR" sz="12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100</a:t>
            </a:r>
            <a:endParaRPr lang="ko-KR" altLang="en-US" sz="1200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ADD1743-BE2E-4ACD-B545-070F2E84BDCD}"/>
              </a:ext>
            </a:extLst>
          </p:cNvPr>
          <p:cNvSpPr txBox="1"/>
          <p:nvPr/>
        </p:nvSpPr>
        <p:spPr>
          <a:xfrm>
            <a:off x="1058207" y="3312986"/>
            <a:ext cx="271333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대구광역시 수성구 성동</a:t>
            </a:r>
            <a:endParaRPr lang="en-US" altLang="ko-KR" sz="1200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  <a:p>
            <a:pPr algn="ctr"/>
            <a:r>
              <a:rPr lang="en-US" altLang="ko-KR" sz="12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1</a:t>
            </a:r>
            <a:r>
              <a:rPr lang="ko-KR" altLang="en-US" sz="12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 </a:t>
            </a:r>
            <a:r>
              <a:rPr lang="en-US" altLang="ko-KR" sz="12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1</a:t>
            </a:r>
            <a:r>
              <a:rPr lang="ko-KR" altLang="en-US" sz="12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 </a:t>
            </a:r>
            <a:r>
              <a:rPr lang="en-US" altLang="ko-KR" sz="12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1</a:t>
            </a:r>
            <a:r>
              <a:rPr lang="ko-KR" altLang="en-US" sz="12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 </a:t>
            </a:r>
            <a:r>
              <a:rPr lang="en-US" altLang="ko-KR" sz="12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1</a:t>
            </a:r>
            <a:r>
              <a:rPr lang="ko-KR" altLang="en-US" sz="12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 </a:t>
            </a:r>
            <a:r>
              <a:rPr lang="en-US" altLang="ko-KR" sz="12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1</a:t>
            </a:r>
            <a:r>
              <a:rPr lang="ko-KR" altLang="en-US" sz="12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 </a:t>
            </a:r>
            <a:r>
              <a:rPr lang="en-US" altLang="ko-KR" sz="12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0</a:t>
            </a:r>
            <a:endParaRPr lang="ko-KR" altLang="en-US" sz="1200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id="{F9ADE44E-3CB1-424F-BB39-700ACBE93F5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37" t="5251" r="5209" b="6647"/>
          <a:stretch/>
        </p:blipFill>
        <p:spPr>
          <a:xfrm>
            <a:off x="1094074" y="1021007"/>
            <a:ext cx="2641601" cy="2220167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E6A2F53D-0530-48EB-864D-6A74E07A3F7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82" t="6391" r="5663" b="5507"/>
          <a:stretch/>
        </p:blipFill>
        <p:spPr>
          <a:xfrm>
            <a:off x="4717913" y="1034201"/>
            <a:ext cx="2641601" cy="2220167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6A084A99-3647-4D38-85CE-EE959CD600AC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58" t="6054" r="6187" b="9074"/>
          <a:stretch/>
        </p:blipFill>
        <p:spPr>
          <a:xfrm>
            <a:off x="8341752" y="1034202"/>
            <a:ext cx="2641601" cy="2220166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53CFFBAB-AF34-4B17-BC35-7384C27A0C24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49" t="5094" r="5895" b="6804"/>
          <a:stretch/>
        </p:blipFill>
        <p:spPr>
          <a:xfrm>
            <a:off x="2808684" y="3964001"/>
            <a:ext cx="2641602" cy="2220167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128B03E6-DA95-4B4A-BF24-83687283C191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5" t="5609" r="6220" b="6288"/>
          <a:stretch/>
        </p:blipFill>
        <p:spPr>
          <a:xfrm>
            <a:off x="6741716" y="3964000"/>
            <a:ext cx="2641601" cy="2220167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E541A4C8-6D78-411E-A7F5-42F439A59677}"/>
              </a:ext>
            </a:extLst>
          </p:cNvPr>
          <p:cNvSpPr txBox="1"/>
          <p:nvPr/>
        </p:nvSpPr>
        <p:spPr>
          <a:xfrm>
            <a:off x="6537737" y="6289271"/>
            <a:ext cx="304955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대구광역시 수성구 </a:t>
            </a:r>
            <a:r>
              <a:rPr lang="ko-KR" altLang="en-US" sz="1200" dirty="0" err="1">
                <a:latin typeface="a타이틀고딕1" panose="02020600000000000000" pitchFamily="18" charset="-127"/>
                <a:ea typeface="a타이틀고딕1" panose="02020600000000000000" pitchFamily="18" charset="-127"/>
              </a:rPr>
              <a:t>고모동</a:t>
            </a:r>
            <a:endParaRPr lang="en-US" altLang="ko-KR" sz="1200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  <a:p>
            <a:pPr algn="ctr"/>
            <a:r>
              <a:rPr lang="ko-KR" altLang="en-US" sz="12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1,100,100,1,100,100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4BF72F70-09EA-4C58-A47B-040880355B05}"/>
              </a:ext>
            </a:extLst>
          </p:cNvPr>
          <p:cNvSpPr txBox="1"/>
          <p:nvPr/>
        </p:nvSpPr>
        <p:spPr>
          <a:xfrm>
            <a:off x="8298117" y="3312985"/>
            <a:ext cx="27288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대구광역시 동구 </a:t>
            </a:r>
            <a:r>
              <a:rPr lang="ko-KR" altLang="en-US" sz="1200" dirty="0" err="1">
                <a:latin typeface="a타이틀고딕1" panose="02020600000000000000" pitchFamily="18" charset="-127"/>
                <a:ea typeface="a타이틀고딕1" panose="02020600000000000000" pitchFamily="18" charset="-127"/>
              </a:rPr>
              <a:t>내동</a:t>
            </a:r>
            <a:endParaRPr lang="en-US" altLang="ko-KR" sz="1200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  <a:p>
            <a:pPr algn="ctr"/>
            <a:r>
              <a:rPr lang="en-US" altLang="ko-KR" sz="12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1</a:t>
            </a:r>
            <a:r>
              <a:rPr lang="ko-KR" altLang="en-US" sz="12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 </a:t>
            </a:r>
            <a:r>
              <a:rPr lang="en-US" altLang="ko-KR" sz="12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100</a:t>
            </a:r>
            <a:r>
              <a:rPr lang="ko-KR" altLang="en-US" sz="12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 </a:t>
            </a:r>
            <a:r>
              <a:rPr lang="en-US" altLang="ko-KR" sz="12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100</a:t>
            </a:r>
            <a:r>
              <a:rPr lang="ko-KR" altLang="en-US" sz="12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 </a:t>
            </a:r>
            <a:r>
              <a:rPr lang="en-US" altLang="ko-KR" sz="12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0</a:t>
            </a:r>
            <a:r>
              <a:rPr lang="ko-KR" altLang="en-US" sz="12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 </a:t>
            </a:r>
            <a:r>
              <a:rPr lang="en-US" altLang="ko-KR" sz="12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100</a:t>
            </a:r>
            <a:r>
              <a:rPr lang="ko-KR" altLang="en-US" sz="12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 </a:t>
            </a:r>
            <a:r>
              <a:rPr lang="en-US" altLang="ko-KR" sz="12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0</a:t>
            </a:r>
            <a:endParaRPr lang="ko-KR" altLang="en-US" sz="1200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301909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A28479F3-5BC7-471E-8743-4D5139F7B3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F9BD79E-F52B-4FBB-8680-7ADCF8647294}"/>
              </a:ext>
            </a:extLst>
          </p:cNvPr>
          <p:cNvSpPr txBox="1"/>
          <p:nvPr/>
        </p:nvSpPr>
        <p:spPr>
          <a:xfrm>
            <a:off x="7941008" y="1578406"/>
            <a:ext cx="20024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주제 선정 배경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BB7EA7-A34E-46D9-9284-3D0EF37EA53F}"/>
              </a:ext>
            </a:extLst>
          </p:cNvPr>
          <p:cNvSpPr txBox="1"/>
          <p:nvPr/>
        </p:nvSpPr>
        <p:spPr>
          <a:xfrm>
            <a:off x="1324693" y="3703583"/>
            <a:ext cx="521969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dirty="0">
                <a:solidFill>
                  <a:schemeClr val="accent2">
                    <a:lumMod val="60000"/>
                    <a:lumOff val="40000"/>
                  </a:schemeClr>
                </a:solidFill>
                <a:latin typeface="a치어리더" panose="02020600000000000000" pitchFamily="18" charset="-127"/>
                <a:ea typeface="a치어리더" panose="02020600000000000000" pitchFamily="18" charset="-127"/>
              </a:rPr>
              <a:t>I</a:t>
            </a:r>
            <a:r>
              <a:rPr lang="en-US" altLang="ko-KR" sz="7200" dirty="0">
                <a:solidFill>
                  <a:schemeClr val="accent2">
                    <a:lumMod val="60000"/>
                    <a:lumOff val="40000"/>
                  </a:schemeClr>
                </a:solidFill>
                <a:latin typeface="a치어리더" panose="02020600000000000000" pitchFamily="18" charset="-127"/>
                <a:ea typeface="a치어리더" panose="02020600000000000000" pitchFamily="18" charset="-127"/>
              </a:rPr>
              <a:t> </a:t>
            </a:r>
            <a:r>
              <a:rPr lang="en-US" altLang="ko-KR" sz="9600" dirty="0">
                <a:solidFill>
                  <a:schemeClr val="accent2">
                    <a:lumMod val="60000"/>
                    <a:lumOff val="40000"/>
                  </a:schemeClr>
                </a:solidFill>
                <a:latin typeface="a치어리더" panose="02020600000000000000" pitchFamily="18" charset="-127"/>
                <a:ea typeface="a치어리더" panose="02020600000000000000" pitchFamily="18" charset="-127"/>
              </a:rPr>
              <a:t>N</a:t>
            </a:r>
            <a:r>
              <a:rPr lang="en-US" altLang="ko-KR" sz="7200" dirty="0">
                <a:solidFill>
                  <a:schemeClr val="accent2">
                    <a:lumMod val="60000"/>
                    <a:lumOff val="40000"/>
                  </a:schemeClr>
                </a:solidFill>
                <a:latin typeface="a치어리더" panose="02020600000000000000" pitchFamily="18" charset="-127"/>
                <a:ea typeface="a치어리더" panose="02020600000000000000" pitchFamily="18" charset="-127"/>
              </a:rPr>
              <a:t> </a:t>
            </a:r>
            <a:r>
              <a:rPr lang="en-US" altLang="ko-KR" sz="9600" dirty="0">
                <a:solidFill>
                  <a:schemeClr val="accent2">
                    <a:lumMod val="60000"/>
                    <a:lumOff val="40000"/>
                  </a:schemeClr>
                </a:solidFill>
                <a:latin typeface="a치어리더" panose="02020600000000000000" pitchFamily="18" charset="-127"/>
                <a:ea typeface="a치어리더" panose="02020600000000000000" pitchFamily="18" charset="-127"/>
              </a:rPr>
              <a:t>D</a:t>
            </a:r>
            <a:r>
              <a:rPr lang="en-US" altLang="ko-KR" sz="7200" dirty="0">
                <a:solidFill>
                  <a:schemeClr val="accent2">
                    <a:lumMod val="60000"/>
                    <a:lumOff val="40000"/>
                  </a:schemeClr>
                </a:solidFill>
                <a:latin typeface="a치어리더" panose="02020600000000000000" pitchFamily="18" charset="-127"/>
                <a:ea typeface="a치어리더" panose="02020600000000000000" pitchFamily="18" charset="-127"/>
              </a:rPr>
              <a:t> </a:t>
            </a:r>
            <a:r>
              <a:rPr lang="en-US" altLang="ko-KR" sz="9600" dirty="0">
                <a:solidFill>
                  <a:schemeClr val="accent2">
                    <a:lumMod val="60000"/>
                    <a:lumOff val="40000"/>
                  </a:schemeClr>
                </a:solidFill>
                <a:latin typeface="a치어리더" panose="02020600000000000000" pitchFamily="18" charset="-127"/>
                <a:ea typeface="a치어리더" panose="02020600000000000000" pitchFamily="18" charset="-127"/>
              </a:rPr>
              <a:t>E</a:t>
            </a:r>
            <a:r>
              <a:rPr lang="en-US" altLang="ko-KR" sz="7200" dirty="0">
                <a:solidFill>
                  <a:schemeClr val="accent2">
                    <a:lumMod val="60000"/>
                    <a:lumOff val="40000"/>
                  </a:schemeClr>
                </a:solidFill>
                <a:latin typeface="a치어리더" panose="02020600000000000000" pitchFamily="18" charset="-127"/>
                <a:ea typeface="a치어리더" panose="02020600000000000000" pitchFamily="18" charset="-127"/>
              </a:rPr>
              <a:t> </a:t>
            </a:r>
            <a:r>
              <a:rPr lang="en-US" altLang="ko-KR" sz="9600" dirty="0">
                <a:solidFill>
                  <a:schemeClr val="accent2">
                    <a:lumMod val="60000"/>
                    <a:lumOff val="40000"/>
                  </a:schemeClr>
                </a:solidFill>
                <a:latin typeface="a치어리더" panose="02020600000000000000" pitchFamily="18" charset="-127"/>
                <a:ea typeface="a치어리더" panose="02020600000000000000" pitchFamily="18" charset="-127"/>
              </a:rPr>
              <a:t>X</a:t>
            </a:r>
            <a:endParaRPr lang="ko-KR" altLang="en-US" sz="9600" dirty="0">
              <a:solidFill>
                <a:schemeClr val="accent2">
                  <a:lumMod val="60000"/>
                  <a:lumOff val="40000"/>
                </a:schemeClr>
              </a:solidFill>
              <a:latin typeface="a치어리더" panose="02020600000000000000" pitchFamily="18" charset="-127"/>
              <a:ea typeface="a치어리더" panose="02020600000000000000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2CE258-EB05-4CEB-8F7A-55E1CA4B0135}"/>
              </a:ext>
            </a:extLst>
          </p:cNvPr>
          <p:cNvSpPr txBox="1"/>
          <p:nvPr/>
        </p:nvSpPr>
        <p:spPr>
          <a:xfrm>
            <a:off x="7382842" y="1547629"/>
            <a:ext cx="5870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solidFill>
                  <a:srgbClr val="FFC000"/>
                </a:solidFill>
                <a:latin typeface="a치어리더" panose="02020600000000000000" pitchFamily="18" charset="-127"/>
                <a:ea typeface="a치어리더" panose="02020600000000000000" pitchFamily="18" charset="-127"/>
              </a:rPr>
              <a:t>01</a:t>
            </a:r>
            <a:endParaRPr lang="ko-KR" altLang="en-US" sz="2800" dirty="0">
              <a:solidFill>
                <a:srgbClr val="FFC000"/>
              </a:solidFill>
              <a:latin typeface="a치어리더" panose="02020600000000000000" pitchFamily="18" charset="-127"/>
              <a:ea typeface="a치어리더" panose="02020600000000000000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F95FB2-4D1C-42EE-ABD5-9BB509862AF1}"/>
              </a:ext>
            </a:extLst>
          </p:cNvPr>
          <p:cNvSpPr txBox="1"/>
          <p:nvPr/>
        </p:nvSpPr>
        <p:spPr>
          <a:xfrm>
            <a:off x="7941008" y="2504380"/>
            <a:ext cx="16482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활용 데이터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97CA15-8D64-4D69-B798-F7E061507382}"/>
              </a:ext>
            </a:extLst>
          </p:cNvPr>
          <p:cNvSpPr txBox="1"/>
          <p:nvPr/>
        </p:nvSpPr>
        <p:spPr>
          <a:xfrm>
            <a:off x="7351584" y="2473603"/>
            <a:ext cx="6495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solidFill>
                  <a:srgbClr val="FFC000"/>
                </a:solidFill>
                <a:latin typeface="a치어리더" panose="02020600000000000000" pitchFamily="18" charset="-127"/>
                <a:ea typeface="a치어리더" panose="02020600000000000000" pitchFamily="18" charset="-127"/>
              </a:rPr>
              <a:t>02</a:t>
            </a:r>
            <a:endParaRPr lang="ko-KR" altLang="en-US" sz="2800" dirty="0">
              <a:solidFill>
                <a:srgbClr val="FFC000"/>
              </a:solidFill>
              <a:latin typeface="a치어리더" panose="02020600000000000000" pitchFamily="18" charset="-127"/>
              <a:ea typeface="a치어리더" panose="02020600000000000000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2CC3D16-7F3D-4FA9-8C07-23EB30438FEA}"/>
              </a:ext>
            </a:extLst>
          </p:cNvPr>
          <p:cNvSpPr txBox="1"/>
          <p:nvPr/>
        </p:nvSpPr>
        <p:spPr>
          <a:xfrm>
            <a:off x="7941008" y="3429000"/>
            <a:ext cx="13805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분석 목표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C5D9FEE-D7E1-4760-875D-029FC2D7696D}"/>
              </a:ext>
            </a:extLst>
          </p:cNvPr>
          <p:cNvSpPr txBox="1"/>
          <p:nvPr/>
        </p:nvSpPr>
        <p:spPr>
          <a:xfrm>
            <a:off x="7354790" y="3398223"/>
            <a:ext cx="6431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solidFill>
                  <a:srgbClr val="FFC000"/>
                </a:solidFill>
                <a:latin typeface="a치어리더" panose="02020600000000000000" pitchFamily="18" charset="-127"/>
                <a:ea typeface="a치어리더" panose="02020600000000000000" pitchFamily="18" charset="-127"/>
              </a:rPr>
              <a:t>03</a:t>
            </a:r>
            <a:endParaRPr lang="ko-KR" altLang="en-US" sz="2800" dirty="0">
              <a:solidFill>
                <a:srgbClr val="FFC000"/>
              </a:solidFill>
              <a:latin typeface="a치어리더" panose="02020600000000000000" pitchFamily="18" charset="-127"/>
              <a:ea typeface="a치어리더" panose="02020600000000000000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0587F2-29E6-4042-95A9-DE7749D388AD}"/>
              </a:ext>
            </a:extLst>
          </p:cNvPr>
          <p:cNvSpPr txBox="1"/>
          <p:nvPr/>
        </p:nvSpPr>
        <p:spPr>
          <a:xfrm>
            <a:off x="7941008" y="4353620"/>
            <a:ext cx="26500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분석 시각화 및 설명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0204A7A-5868-42A0-9D00-498E47604F4B}"/>
              </a:ext>
            </a:extLst>
          </p:cNvPr>
          <p:cNvSpPr txBox="1"/>
          <p:nvPr/>
        </p:nvSpPr>
        <p:spPr>
          <a:xfrm>
            <a:off x="7346775" y="4322843"/>
            <a:ext cx="6591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solidFill>
                  <a:srgbClr val="FFC000"/>
                </a:solidFill>
                <a:latin typeface="a치어리더" panose="02020600000000000000" pitchFamily="18" charset="-127"/>
                <a:ea typeface="a치어리더" panose="02020600000000000000" pitchFamily="18" charset="-127"/>
              </a:rPr>
              <a:t>04</a:t>
            </a:r>
            <a:endParaRPr lang="ko-KR" altLang="en-US" sz="2800" dirty="0">
              <a:solidFill>
                <a:srgbClr val="FFC000"/>
              </a:solidFill>
              <a:latin typeface="a치어리더" panose="02020600000000000000" pitchFamily="18" charset="-127"/>
              <a:ea typeface="a치어리더" panose="02020600000000000000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C7B1E12-EC03-45CD-9C56-826009D19B8C}"/>
              </a:ext>
            </a:extLst>
          </p:cNvPr>
          <p:cNvSpPr txBox="1"/>
          <p:nvPr/>
        </p:nvSpPr>
        <p:spPr>
          <a:xfrm>
            <a:off x="7941008" y="5309018"/>
            <a:ext cx="17315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해석 및 결론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7258FBB-9444-463D-A56E-ACA19E46C77A}"/>
              </a:ext>
            </a:extLst>
          </p:cNvPr>
          <p:cNvSpPr txBox="1"/>
          <p:nvPr/>
        </p:nvSpPr>
        <p:spPr>
          <a:xfrm>
            <a:off x="7349981" y="5278241"/>
            <a:ext cx="6527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solidFill>
                  <a:srgbClr val="FFC000"/>
                </a:solidFill>
                <a:latin typeface="a치어리더" panose="02020600000000000000" pitchFamily="18" charset="-127"/>
                <a:ea typeface="a치어리더" panose="02020600000000000000" pitchFamily="18" charset="-127"/>
              </a:rPr>
              <a:t>05</a:t>
            </a:r>
            <a:endParaRPr lang="ko-KR" altLang="en-US" sz="2800" dirty="0">
              <a:solidFill>
                <a:srgbClr val="FFC000"/>
              </a:solidFill>
              <a:latin typeface="a치어리더" panose="02020600000000000000" pitchFamily="18" charset="-127"/>
              <a:ea typeface="a치어리더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865520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1B22E92-CC5D-47FC-A3EA-D7A0F57E7B2B}"/>
              </a:ext>
            </a:extLst>
          </p:cNvPr>
          <p:cNvSpPr txBox="1"/>
          <p:nvPr/>
        </p:nvSpPr>
        <p:spPr>
          <a:xfrm>
            <a:off x="-1630680" y="2325732"/>
            <a:ext cx="809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코로나</a:t>
            </a:r>
            <a:endParaRPr lang="en-US" altLang="ko-KR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B73F74-71CE-4331-B005-A9312DD1AB53}"/>
              </a:ext>
            </a:extLst>
          </p:cNvPr>
          <p:cNvSpPr txBox="1"/>
          <p:nvPr/>
        </p:nvSpPr>
        <p:spPr>
          <a:xfrm>
            <a:off x="-1664344" y="1925622"/>
            <a:ext cx="8771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코로나</a:t>
            </a:r>
            <a:endParaRPr lang="ko-KR" altLang="en-US" sz="2000" dirty="0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B050FE-D3EC-48D9-A6E9-A25F3BBFB297}"/>
              </a:ext>
            </a:extLst>
          </p:cNvPr>
          <p:cNvSpPr txBox="1"/>
          <p:nvPr/>
        </p:nvSpPr>
        <p:spPr>
          <a:xfrm>
            <a:off x="389199" y="301879"/>
            <a:ext cx="6591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solidFill>
                  <a:srgbClr val="FFC000"/>
                </a:solidFill>
                <a:latin typeface="a치어리더" panose="02020600000000000000" pitchFamily="18" charset="-127"/>
                <a:ea typeface="a치어리더" panose="02020600000000000000" pitchFamily="18" charset="-127"/>
              </a:rPr>
              <a:t>04</a:t>
            </a:r>
            <a:endParaRPr lang="ko-KR" altLang="en-US" sz="2800" dirty="0">
              <a:solidFill>
                <a:srgbClr val="FFC000"/>
              </a:solidFill>
              <a:latin typeface="a치어리더" panose="02020600000000000000" pitchFamily="18" charset="-127"/>
              <a:ea typeface="a치어리더" panose="02020600000000000000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B97C96-5C36-4F13-855B-FB4A745DDD48}"/>
              </a:ext>
            </a:extLst>
          </p:cNvPr>
          <p:cNvSpPr txBox="1"/>
          <p:nvPr/>
        </p:nvSpPr>
        <p:spPr>
          <a:xfrm>
            <a:off x="1012286" y="336700"/>
            <a:ext cx="92336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분석 시각화 및 설명 </a:t>
            </a:r>
            <a:r>
              <a:rPr lang="en-US" altLang="ko-KR" sz="20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– </a:t>
            </a:r>
            <a:r>
              <a:rPr lang="ko-KR" altLang="en-US" sz="20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각 </a:t>
            </a:r>
            <a:r>
              <a:rPr lang="ko-KR" altLang="en-US" sz="2000" kern="0" dirty="0" err="1">
                <a:latin typeface="a타이틀고딕1" panose="02020600000000000000" pitchFamily="18" charset="-127"/>
                <a:ea typeface="a타이틀고딕1" panose="02020600000000000000" pitchFamily="18" charset="-127"/>
              </a:rPr>
              <a:t>이용량</a:t>
            </a:r>
            <a:r>
              <a:rPr lang="ko-KR" altLang="en-US" sz="2000" kern="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 변화율과 </a:t>
            </a:r>
            <a:r>
              <a:rPr lang="ko-KR" altLang="en-US" sz="2000" kern="0" dirty="0" err="1">
                <a:latin typeface="a타이틀고딕1" panose="02020600000000000000" pitchFamily="18" charset="-127"/>
                <a:ea typeface="a타이틀고딕1" panose="02020600000000000000" pitchFamily="18" charset="-127"/>
              </a:rPr>
              <a:t>특성들간의</a:t>
            </a:r>
            <a:r>
              <a:rPr lang="ko-KR" altLang="en-US" sz="2000" kern="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 회귀분석을 통한 중요도 추출</a:t>
            </a:r>
            <a:endParaRPr lang="ko-KR" altLang="en-US" sz="16500" kern="0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38CBA5A8-7D7F-4AA8-97A9-C8254A285F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7208967"/>
              </p:ext>
            </p:extLst>
          </p:nvPr>
        </p:nvGraphicFramePr>
        <p:xfrm>
          <a:off x="2065070" y="1685380"/>
          <a:ext cx="7954132" cy="46750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77066">
                  <a:extLst>
                    <a:ext uri="{9D8B030D-6E8A-4147-A177-3AD203B41FA5}">
                      <a16:colId xmlns:a16="http://schemas.microsoft.com/office/drawing/2014/main" val="111193123"/>
                    </a:ext>
                  </a:extLst>
                </a:gridCol>
                <a:gridCol w="3977066">
                  <a:extLst>
                    <a:ext uri="{9D8B030D-6E8A-4147-A177-3AD203B41FA5}">
                      <a16:colId xmlns:a16="http://schemas.microsoft.com/office/drawing/2014/main" val="3493545277"/>
                    </a:ext>
                  </a:extLst>
                </a:gridCol>
              </a:tblGrid>
              <a:tr h="4488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/>
                        <a:t>1</a:t>
                      </a:r>
                      <a:endParaRPr lang="ko-KR" altLang="en-US" sz="2400" dirty="0"/>
                    </a:p>
                  </a:txBody>
                  <a:tcPr marL="79211" marR="79211" marT="39606" marB="39606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/>
                        <a:t>100</a:t>
                      </a:r>
                      <a:endParaRPr lang="ko-KR" altLang="en-US" sz="2400" dirty="0"/>
                    </a:p>
                  </a:txBody>
                  <a:tcPr marL="79211" marR="79211" marT="39606" marB="39606"/>
                </a:tc>
                <a:extLst>
                  <a:ext uri="{0D108BD9-81ED-4DB2-BD59-A6C34878D82A}">
                    <a16:rowId xmlns:a16="http://schemas.microsoft.com/office/drawing/2014/main" val="3408046101"/>
                  </a:ext>
                </a:extLst>
              </a:tr>
              <a:tr h="4226188"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marL="79211" marR="79211" marT="39606" marB="39606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marL="79211" marR="79211" marT="39606" marB="39606"/>
                </a:tc>
                <a:extLst>
                  <a:ext uri="{0D108BD9-81ED-4DB2-BD59-A6C34878D82A}">
                    <a16:rowId xmlns:a16="http://schemas.microsoft.com/office/drawing/2014/main" val="1311838695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74DC8CE2-207A-4DE1-A632-F37C18675CD5}"/>
              </a:ext>
            </a:extLst>
          </p:cNvPr>
          <p:cNvPicPr preferRelativeResize="0"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1486" y="2205322"/>
            <a:ext cx="2773601" cy="4146808"/>
          </a:xfrm>
          <a:prstGeom prst="rect">
            <a:avLst/>
          </a:prstGeom>
        </p:spPr>
      </p:pic>
      <p:pic>
        <p:nvPicPr>
          <p:cNvPr id="14" name="그림 13" descr="스크린샷이(가) 표시된 사진&#10;&#10;자동 생성된 설명">
            <a:extLst>
              <a:ext uri="{FF2B5EF4-FFF2-40B4-BE49-F238E27FC236}">
                <a16:creationId xmlns:a16="http://schemas.microsoft.com/office/drawing/2014/main" id="{9A705AB5-F6C8-49AF-864E-8F6B1BCF2D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6874" y="2205322"/>
            <a:ext cx="2773601" cy="4146808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044287A7-A644-491D-8AD0-8DD22416F1B6}"/>
              </a:ext>
            </a:extLst>
          </p:cNvPr>
          <p:cNvSpPr/>
          <p:nvPr/>
        </p:nvSpPr>
        <p:spPr>
          <a:xfrm>
            <a:off x="1857927" y="1225102"/>
            <a:ext cx="83332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평일 퇴근 시간대에 영향을 준 특성들의 중요도 추출</a:t>
            </a:r>
          </a:p>
        </p:txBody>
      </p:sp>
    </p:spTree>
    <p:extLst>
      <p:ext uri="{BB962C8B-B14F-4D97-AF65-F5344CB8AC3E}">
        <p14:creationId xmlns:p14="http://schemas.microsoft.com/office/powerpoint/2010/main" val="30495836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1B22E92-CC5D-47FC-A3EA-D7A0F57E7B2B}"/>
              </a:ext>
            </a:extLst>
          </p:cNvPr>
          <p:cNvSpPr txBox="1"/>
          <p:nvPr/>
        </p:nvSpPr>
        <p:spPr>
          <a:xfrm>
            <a:off x="-1630680" y="2325732"/>
            <a:ext cx="809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코로나</a:t>
            </a:r>
            <a:endParaRPr lang="en-US" altLang="ko-KR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B73F74-71CE-4331-B005-A9312DD1AB53}"/>
              </a:ext>
            </a:extLst>
          </p:cNvPr>
          <p:cNvSpPr txBox="1"/>
          <p:nvPr/>
        </p:nvSpPr>
        <p:spPr>
          <a:xfrm>
            <a:off x="-1664344" y="1925622"/>
            <a:ext cx="8771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코로나</a:t>
            </a:r>
            <a:endParaRPr lang="ko-KR" altLang="en-US" sz="2000" dirty="0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B050FE-D3EC-48D9-A6E9-A25F3BBFB297}"/>
              </a:ext>
            </a:extLst>
          </p:cNvPr>
          <p:cNvSpPr txBox="1"/>
          <p:nvPr/>
        </p:nvSpPr>
        <p:spPr>
          <a:xfrm>
            <a:off x="389199" y="301879"/>
            <a:ext cx="6591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solidFill>
                  <a:srgbClr val="FFC000"/>
                </a:solidFill>
                <a:latin typeface="a치어리더" panose="02020600000000000000" pitchFamily="18" charset="-127"/>
                <a:ea typeface="a치어리더" panose="02020600000000000000" pitchFamily="18" charset="-127"/>
              </a:rPr>
              <a:t>04</a:t>
            </a:r>
            <a:endParaRPr lang="ko-KR" altLang="en-US" sz="2800" dirty="0">
              <a:solidFill>
                <a:srgbClr val="FFC000"/>
              </a:solidFill>
              <a:latin typeface="a치어리더" panose="02020600000000000000" pitchFamily="18" charset="-127"/>
              <a:ea typeface="a치어리더" panose="02020600000000000000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B97C96-5C36-4F13-855B-FB4A745DDD48}"/>
              </a:ext>
            </a:extLst>
          </p:cNvPr>
          <p:cNvSpPr txBox="1"/>
          <p:nvPr/>
        </p:nvSpPr>
        <p:spPr>
          <a:xfrm>
            <a:off x="1012286" y="336700"/>
            <a:ext cx="92336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분석 시각화 및 설명 </a:t>
            </a:r>
            <a:r>
              <a:rPr lang="en-US" altLang="ko-KR" sz="20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– </a:t>
            </a:r>
            <a:r>
              <a:rPr lang="ko-KR" altLang="en-US" sz="20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각 </a:t>
            </a:r>
            <a:r>
              <a:rPr lang="ko-KR" altLang="en-US" sz="2000" kern="0" dirty="0" err="1">
                <a:latin typeface="a타이틀고딕1" panose="02020600000000000000" pitchFamily="18" charset="-127"/>
                <a:ea typeface="a타이틀고딕1" panose="02020600000000000000" pitchFamily="18" charset="-127"/>
              </a:rPr>
              <a:t>이용량</a:t>
            </a:r>
            <a:r>
              <a:rPr lang="ko-KR" altLang="en-US" sz="2000" kern="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 변화율과 </a:t>
            </a:r>
            <a:r>
              <a:rPr lang="ko-KR" altLang="en-US" sz="2000" kern="0" dirty="0" err="1">
                <a:latin typeface="a타이틀고딕1" panose="02020600000000000000" pitchFamily="18" charset="-127"/>
                <a:ea typeface="a타이틀고딕1" panose="02020600000000000000" pitchFamily="18" charset="-127"/>
              </a:rPr>
              <a:t>특성들간의</a:t>
            </a:r>
            <a:r>
              <a:rPr lang="ko-KR" altLang="en-US" sz="2000" kern="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 회귀분석을 통한 중요도 추출</a:t>
            </a:r>
            <a:endParaRPr lang="ko-KR" altLang="en-US" sz="16500" kern="0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</p:txBody>
      </p:sp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404CD795-36B4-4898-91AB-1B19BB2B1D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1905843"/>
              </p:ext>
            </p:extLst>
          </p:nvPr>
        </p:nvGraphicFramePr>
        <p:xfrm>
          <a:off x="2098732" y="1623076"/>
          <a:ext cx="7878874" cy="48136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39437">
                  <a:extLst>
                    <a:ext uri="{9D8B030D-6E8A-4147-A177-3AD203B41FA5}">
                      <a16:colId xmlns:a16="http://schemas.microsoft.com/office/drawing/2014/main" val="111193123"/>
                    </a:ext>
                  </a:extLst>
                </a:gridCol>
                <a:gridCol w="3939437">
                  <a:extLst>
                    <a:ext uri="{9D8B030D-6E8A-4147-A177-3AD203B41FA5}">
                      <a16:colId xmlns:a16="http://schemas.microsoft.com/office/drawing/2014/main" val="3493545277"/>
                    </a:ext>
                  </a:extLst>
                </a:gridCol>
              </a:tblGrid>
              <a:tr h="5142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/>
                        <a:t>1</a:t>
                      </a:r>
                      <a:endParaRPr lang="ko-KR" altLang="en-US" sz="2500" dirty="0"/>
                    </a:p>
                  </a:txBody>
                  <a:tcPr marL="80124" marR="80124" marT="40062" marB="4006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/>
                        <a:t>100</a:t>
                      </a:r>
                      <a:endParaRPr lang="ko-KR" altLang="en-US" sz="2500" dirty="0"/>
                    </a:p>
                  </a:txBody>
                  <a:tcPr marL="80124" marR="80124" marT="40062" marB="40062"/>
                </a:tc>
                <a:extLst>
                  <a:ext uri="{0D108BD9-81ED-4DB2-BD59-A6C34878D82A}">
                    <a16:rowId xmlns:a16="http://schemas.microsoft.com/office/drawing/2014/main" val="3408046101"/>
                  </a:ext>
                </a:extLst>
              </a:tr>
              <a:tr h="4299410"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marL="80124" marR="80124" marT="40062" marB="40062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marL="80124" marR="80124" marT="40062" marB="40062"/>
                </a:tc>
                <a:extLst>
                  <a:ext uri="{0D108BD9-81ED-4DB2-BD59-A6C34878D82A}">
                    <a16:rowId xmlns:a16="http://schemas.microsoft.com/office/drawing/2014/main" val="1311838695"/>
                  </a:ext>
                </a:extLst>
              </a:tr>
            </a:tbl>
          </a:graphicData>
        </a:graphic>
      </p:graphicFrame>
      <p:pic>
        <p:nvPicPr>
          <p:cNvPr id="28" name="그림 27">
            <a:extLst>
              <a:ext uri="{FF2B5EF4-FFF2-40B4-BE49-F238E27FC236}">
                <a16:creationId xmlns:a16="http://schemas.microsoft.com/office/drawing/2014/main" id="{1730922B-5F89-45E7-B160-679D0E2C2068}"/>
              </a:ext>
            </a:extLst>
          </p:cNvPr>
          <p:cNvPicPr preferRelativeResize="0"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465" y="2141778"/>
            <a:ext cx="2747356" cy="4218654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DB62D61D-5EAA-4AF3-9FF9-2652CBFF2436}"/>
              </a:ext>
            </a:extLst>
          </p:cNvPr>
          <p:cNvPicPr preferRelativeResize="0"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4030" y="2117495"/>
            <a:ext cx="2747356" cy="4218654"/>
          </a:xfrm>
          <a:prstGeom prst="rect">
            <a:avLst/>
          </a:prstGeom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D4FDE431-7F14-473E-9FE4-4ED4A042075B}"/>
              </a:ext>
            </a:extLst>
          </p:cNvPr>
          <p:cNvSpPr/>
          <p:nvPr/>
        </p:nvSpPr>
        <p:spPr>
          <a:xfrm>
            <a:off x="1857927" y="1225102"/>
            <a:ext cx="83332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주말 퇴근 시간대에 영향을 준 특성들의 중요도 추출</a:t>
            </a:r>
          </a:p>
        </p:txBody>
      </p:sp>
    </p:spTree>
    <p:extLst>
      <p:ext uri="{BB962C8B-B14F-4D97-AF65-F5344CB8AC3E}">
        <p14:creationId xmlns:p14="http://schemas.microsoft.com/office/powerpoint/2010/main" val="5304276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서울시 - 내 손안에 서울 | [CAC 2020] 대중교통 코로나 방역으로 얻은 교훈 7가지">
            <a:extLst>
              <a:ext uri="{FF2B5EF4-FFF2-40B4-BE49-F238E27FC236}">
                <a16:creationId xmlns:a16="http://schemas.microsoft.com/office/drawing/2014/main" id="{B89A02BF-7BB6-4183-B74B-95AC0D61AC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987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D72A667-DD47-46B0-BD54-D8509DF7DE96}"/>
              </a:ext>
            </a:extLst>
          </p:cNvPr>
          <p:cNvSpPr txBox="1"/>
          <p:nvPr/>
        </p:nvSpPr>
        <p:spPr>
          <a:xfrm>
            <a:off x="3429251" y="1154156"/>
            <a:ext cx="5333512" cy="36317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5000" dirty="0">
                <a:solidFill>
                  <a:schemeClr val="accent4"/>
                </a:solidFill>
                <a:latin typeface="a치어리더" panose="02020600000000000000" pitchFamily="18" charset="-127"/>
                <a:ea typeface="a치어리더" panose="02020600000000000000" pitchFamily="18" charset="-127"/>
              </a:rPr>
              <a:t>05</a:t>
            </a:r>
          </a:p>
          <a:p>
            <a:pPr algn="ctr"/>
            <a:r>
              <a:rPr lang="ko-KR" altLang="en-US" sz="8000" dirty="0">
                <a:solidFill>
                  <a:schemeClr val="bg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해석 및 결론</a:t>
            </a:r>
          </a:p>
        </p:txBody>
      </p:sp>
    </p:spTree>
    <p:extLst>
      <p:ext uri="{BB962C8B-B14F-4D97-AF65-F5344CB8AC3E}">
        <p14:creationId xmlns:p14="http://schemas.microsoft.com/office/powerpoint/2010/main" val="37568717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1B22E92-CC5D-47FC-A3EA-D7A0F57E7B2B}"/>
              </a:ext>
            </a:extLst>
          </p:cNvPr>
          <p:cNvSpPr txBox="1"/>
          <p:nvPr/>
        </p:nvSpPr>
        <p:spPr>
          <a:xfrm>
            <a:off x="-1630680" y="2325732"/>
            <a:ext cx="809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코로나</a:t>
            </a:r>
            <a:endParaRPr lang="en-US" altLang="ko-KR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B73F74-71CE-4331-B005-A9312DD1AB53}"/>
              </a:ext>
            </a:extLst>
          </p:cNvPr>
          <p:cNvSpPr txBox="1"/>
          <p:nvPr/>
        </p:nvSpPr>
        <p:spPr>
          <a:xfrm>
            <a:off x="-1664344" y="1925622"/>
            <a:ext cx="8771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코로나</a:t>
            </a:r>
            <a:endParaRPr lang="ko-KR" altLang="en-US" sz="2000" dirty="0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1F27D1D-B00A-4A89-9A32-81EB1725F510}"/>
              </a:ext>
            </a:extLst>
          </p:cNvPr>
          <p:cNvSpPr/>
          <p:nvPr/>
        </p:nvSpPr>
        <p:spPr>
          <a:xfrm>
            <a:off x="1846560" y="1925622"/>
            <a:ext cx="8356002" cy="3837378"/>
          </a:xfrm>
          <a:custGeom>
            <a:avLst/>
            <a:gdLst>
              <a:gd name="connsiteX0" fmla="*/ 0 w 8356002"/>
              <a:gd name="connsiteY0" fmla="*/ 0 h 3837378"/>
              <a:gd name="connsiteX1" fmla="*/ 8356002 w 8356002"/>
              <a:gd name="connsiteY1" fmla="*/ 0 h 3837378"/>
              <a:gd name="connsiteX2" fmla="*/ 8356002 w 8356002"/>
              <a:gd name="connsiteY2" fmla="*/ 3837378 h 3837378"/>
              <a:gd name="connsiteX3" fmla="*/ 0 w 8356002"/>
              <a:gd name="connsiteY3" fmla="*/ 3837378 h 3837378"/>
              <a:gd name="connsiteX4" fmla="*/ 0 w 8356002"/>
              <a:gd name="connsiteY4" fmla="*/ 0 h 38373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56002" h="3837378" fill="none" extrusionOk="0">
                <a:moveTo>
                  <a:pt x="0" y="0"/>
                </a:moveTo>
                <a:cubicBezTo>
                  <a:pt x="2544595" y="-136574"/>
                  <a:pt x="4306006" y="48674"/>
                  <a:pt x="8356002" y="0"/>
                </a:cubicBezTo>
                <a:cubicBezTo>
                  <a:pt x="8335801" y="1728542"/>
                  <a:pt x="8313170" y="2766585"/>
                  <a:pt x="8356002" y="3837378"/>
                </a:cubicBezTo>
                <a:cubicBezTo>
                  <a:pt x="6812166" y="3896331"/>
                  <a:pt x="1312628" y="3995018"/>
                  <a:pt x="0" y="3837378"/>
                </a:cubicBezTo>
                <a:cubicBezTo>
                  <a:pt x="88335" y="1928457"/>
                  <a:pt x="-52706" y="1066919"/>
                  <a:pt x="0" y="0"/>
                </a:cubicBezTo>
                <a:close/>
              </a:path>
              <a:path w="8356002" h="3837378" stroke="0" extrusionOk="0">
                <a:moveTo>
                  <a:pt x="0" y="0"/>
                </a:moveTo>
                <a:cubicBezTo>
                  <a:pt x="1141127" y="22345"/>
                  <a:pt x="4351317" y="-47785"/>
                  <a:pt x="8356002" y="0"/>
                </a:cubicBezTo>
                <a:cubicBezTo>
                  <a:pt x="8263369" y="524184"/>
                  <a:pt x="8373825" y="1987909"/>
                  <a:pt x="8356002" y="3837378"/>
                </a:cubicBezTo>
                <a:cubicBezTo>
                  <a:pt x="4275414" y="3987595"/>
                  <a:pt x="2280789" y="3950220"/>
                  <a:pt x="0" y="3837378"/>
                </a:cubicBezTo>
                <a:cubicBezTo>
                  <a:pt x="-23196" y="3016848"/>
                  <a:pt x="86691" y="1029834"/>
                  <a:pt x="0" y="0"/>
                </a:cubicBez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accent1"/>
            </a:solidFill>
            <a:extLst>
              <a:ext uri="{C807C97D-BFC1-408E-A445-0C87EB9F89A2}">
                <ask:lineSketchStyleProps xmlns:ask="http://schemas.microsoft.com/office/drawing/2018/sketchyshapes" sd="4043709411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E0568F0-D9D3-4FBF-BC3D-E0722FC0927D}"/>
              </a:ext>
            </a:extLst>
          </p:cNvPr>
          <p:cNvSpPr txBox="1"/>
          <p:nvPr/>
        </p:nvSpPr>
        <p:spPr>
          <a:xfrm>
            <a:off x="5334308" y="1443998"/>
            <a:ext cx="13805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&lt;</a:t>
            </a:r>
            <a:r>
              <a:rPr lang="ko-KR" altLang="en-US" sz="20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평일 감소</a:t>
            </a:r>
            <a:r>
              <a:rPr lang="en-US" altLang="ko-KR" sz="20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&gt;</a:t>
            </a:r>
            <a:endParaRPr lang="ko-KR" altLang="en-US" sz="2000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F5B4089-F7B8-4880-A1DF-73D0D21BE46F}"/>
              </a:ext>
            </a:extLst>
          </p:cNvPr>
          <p:cNvSpPr/>
          <p:nvPr/>
        </p:nvSpPr>
        <p:spPr>
          <a:xfrm>
            <a:off x="4953000" y="2692400"/>
            <a:ext cx="2108200" cy="36582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C4B1ED0-B2D8-48A3-9F47-2F8C6FA061D2}"/>
              </a:ext>
            </a:extLst>
          </p:cNvPr>
          <p:cNvSpPr/>
          <p:nvPr/>
        </p:nvSpPr>
        <p:spPr>
          <a:xfrm>
            <a:off x="6096000" y="3535810"/>
            <a:ext cx="711200" cy="36582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AEA22AA-B941-4046-B0F5-43BFB27DA414}"/>
              </a:ext>
            </a:extLst>
          </p:cNvPr>
          <p:cNvSpPr/>
          <p:nvPr/>
        </p:nvSpPr>
        <p:spPr>
          <a:xfrm>
            <a:off x="6096000" y="4985067"/>
            <a:ext cx="1257300" cy="36582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E76AFC5-38E4-4E18-97C9-BE9F168EDB6B}"/>
              </a:ext>
            </a:extLst>
          </p:cNvPr>
          <p:cNvSpPr txBox="1"/>
          <p:nvPr/>
        </p:nvSpPr>
        <p:spPr>
          <a:xfrm>
            <a:off x="1846561" y="2373294"/>
            <a:ext cx="8356001" cy="2985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000" b="1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사무소의 </a:t>
            </a:r>
            <a:r>
              <a:rPr lang="ko-KR" altLang="en-US" sz="2000" b="1" dirty="0" err="1">
                <a:latin typeface="a타이틀고딕1" panose="02020600000000000000" pitchFamily="18" charset="-127"/>
                <a:ea typeface="a타이틀고딕1" panose="02020600000000000000" pitchFamily="18" charset="-127"/>
              </a:rPr>
              <a:t>출퇴근량</a:t>
            </a:r>
            <a:r>
              <a:rPr lang="ko-KR" altLang="en-US" sz="2000" b="1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 감소 </a:t>
            </a:r>
            <a:endParaRPr lang="en-US" altLang="ko-KR" sz="2000" b="1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  <a:p>
            <a:pPr algn="ctr"/>
            <a:r>
              <a:rPr lang="ko-KR" altLang="en-US" sz="18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사무소는 재택근무</a:t>
            </a:r>
            <a:r>
              <a:rPr lang="en-US" altLang="ko-KR" sz="18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, </a:t>
            </a:r>
            <a:r>
              <a:rPr lang="ko-KR" altLang="en-US" sz="18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자가용 출근이 </a:t>
            </a:r>
            <a:r>
              <a:rPr lang="ko-KR" altLang="en-US" sz="1800" dirty="0" err="1">
                <a:latin typeface="a타이틀고딕1" panose="02020600000000000000" pitchFamily="18" charset="-127"/>
                <a:ea typeface="a타이틀고딕1" panose="02020600000000000000" pitchFamily="18" charset="-127"/>
              </a:rPr>
              <a:t>많아짐</a:t>
            </a:r>
            <a:endParaRPr lang="ko-KR" altLang="en-US" sz="1800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  <a:p>
            <a:pPr algn="ctr"/>
            <a:endParaRPr lang="en-US" altLang="ko-KR" sz="1800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  <a:p>
            <a:pPr algn="ctr"/>
            <a:r>
              <a:rPr lang="ko-KR" altLang="en-US" sz="2000" b="1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소매점의 </a:t>
            </a:r>
            <a:r>
              <a:rPr lang="ko-KR" altLang="en-US" sz="2000" b="1" dirty="0" err="1">
                <a:latin typeface="a타이틀고딕1" panose="02020600000000000000" pitchFamily="18" charset="-127"/>
                <a:ea typeface="a타이틀고딕1" panose="02020600000000000000" pitchFamily="18" charset="-127"/>
              </a:rPr>
              <a:t>출퇴근량</a:t>
            </a:r>
            <a:r>
              <a:rPr lang="ko-KR" altLang="en-US" sz="2000" b="1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 감소 </a:t>
            </a:r>
            <a:endParaRPr lang="en-US" altLang="ko-KR" sz="2000" b="1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  <a:p>
            <a:pPr algn="ctr"/>
            <a:r>
              <a:rPr lang="ko-KR" altLang="en-US" sz="18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소매점의 배달화</a:t>
            </a:r>
            <a:endParaRPr lang="en-US" altLang="ko-KR" sz="1800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  <a:p>
            <a:pPr algn="ctr"/>
            <a:endParaRPr lang="en-US" altLang="ko-KR" sz="1800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  <a:p>
            <a:pPr algn="ctr"/>
            <a:r>
              <a:rPr lang="ko-KR" altLang="en-US" sz="2000" b="1" dirty="0" err="1">
                <a:latin typeface="a타이틀고딕1" panose="02020600000000000000" pitchFamily="18" charset="-127"/>
                <a:ea typeface="a타이틀고딕1" panose="02020600000000000000" pitchFamily="18" charset="-127"/>
              </a:rPr>
              <a:t>체육장</a:t>
            </a:r>
            <a:r>
              <a:rPr lang="ko-KR" altLang="en-US" sz="2000" b="1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 </a:t>
            </a:r>
            <a:r>
              <a:rPr lang="ko-KR" altLang="en-US" sz="2000" b="1" dirty="0" err="1">
                <a:latin typeface="a타이틀고딕1" panose="02020600000000000000" pitchFamily="18" charset="-127"/>
                <a:ea typeface="a타이틀고딕1" panose="02020600000000000000" pitchFamily="18" charset="-127"/>
              </a:rPr>
              <a:t>출근통행량</a:t>
            </a:r>
            <a:r>
              <a:rPr lang="ko-KR" altLang="en-US" sz="2000" b="1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 대폭감소</a:t>
            </a:r>
            <a:endParaRPr lang="en-US" altLang="ko-KR" sz="2000" b="1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  <a:p>
            <a:pPr marL="285750" indent="-285750" algn="ctr">
              <a:buFontTx/>
              <a:buChar char="-"/>
            </a:pPr>
            <a:endParaRPr lang="en-US" altLang="ko-KR" sz="1800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  <a:p>
            <a:pPr algn="ctr"/>
            <a:r>
              <a:rPr lang="ko-KR" altLang="en-US" sz="2000" b="1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종교시설 교통량 감소</a:t>
            </a:r>
            <a:endParaRPr lang="en-US" altLang="ko-KR" sz="2000" b="1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  <a:p>
            <a:pPr algn="ctr"/>
            <a:r>
              <a:rPr lang="ko-KR" altLang="en-US" sz="18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종교집단감염으로 예배도 온라인예배로 이루어짐</a:t>
            </a:r>
            <a:endParaRPr lang="en-US" altLang="ko-KR" sz="1800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EF8B5AB-4AF9-4E0F-8071-9CAFD5AEDF35}"/>
              </a:ext>
            </a:extLst>
          </p:cNvPr>
          <p:cNvSpPr txBox="1"/>
          <p:nvPr/>
        </p:nvSpPr>
        <p:spPr>
          <a:xfrm>
            <a:off x="392405" y="301879"/>
            <a:ext cx="6527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solidFill>
                  <a:srgbClr val="FFC000"/>
                </a:solidFill>
                <a:latin typeface="a치어리더" panose="02020600000000000000" pitchFamily="18" charset="-127"/>
                <a:ea typeface="a치어리더" panose="02020600000000000000" pitchFamily="18" charset="-127"/>
              </a:rPr>
              <a:t>05</a:t>
            </a:r>
            <a:endParaRPr lang="ko-KR" altLang="en-US" sz="2800" dirty="0">
              <a:solidFill>
                <a:srgbClr val="FFC000"/>
              </a:solidFill>
              <a:latin typeface="a치어리더" panose="02020600000000000000" pitchFamily="18" charset="-127"/>
              <a:ea typeface="a치어리더" panose="02020600000000000000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1B97D34-3A24-4794-8D25-195AADC116B4}"/>
              </a:ext>
            </a:extLst>
          </p:cNvPr>
          <p:cNvSpPr txBox="1"/>
          <p:nvPr/>
        </p:nvSpPr>
        <p:spPr>
          <a:xfrm>
            <a:off x="1012286" y="336700"/>
            <a:ext cx="17315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해석 및 결론</a:t>
            </a:r>
            <a:endParaRPr lang="ko-KR" altLang="en-US" sz="16500" kern="0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759886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1B22E92-CC5D-47FC-A3EA-D7A0F57E7B2B}"/>
              </a:ext>
            </a:extLst>
          </p:cNvPr>
          <p:cNvSpPr txBox="1"/>
          <p:nvPr/>
        </p:nvSpPr>
        <p:spPr>
          <a:xfrm>
            <a:off x="-1630680" y="2325732"/>
            <a:ext cx="809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코로나</a:t>
            </a:r>
            <a:endParaRPr lang="en-US" altLang="ko-KR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B73F74-71CE-4331-B005-A9312DD1AB53}"/>
              </a:ext>
            </a:extLst>
          </p:cNvPr>
          <p:cNvSpPr txBox="1"/>
          <p:nvPr/>
        </p:nvSpPr>
        <p:spPr>
          <a:xfrm>
            <a:off x="-1664344" y="1925622"/>
            <a:ext cx="8771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코로나</a:t>
            </a:r>
            <a:endParaRPr lang="ko-KR" altLang="en-US" sz="2000" dirty="0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1A3AEAB-B529-4B2F-A26D-BB7B9334FE02}"/>
              </a:ext>
            </a:extLst>
          </p:cNvPr>
          <p:cNvSpPr/>
          <p:nvPr/>
        </p:nvSpPr>
        <p:spPr>
          <a:xfrm>
            <a:off x="1846560" y="1925622"/>
            <a:ext cx="8356002" cy="3837378"/>
          </a:xfrm>
          <a:custGeom>
            <a:avLst/>
            <a:gdLst>
              <a:gd name="connsiteX0" fmla="*/ 0 w 8356002"/>
              <a:gd name="connsiteY0" fmla="*/ 0 h 3837378"/>
              <a:gd name="connsiteX1" fmla="*/ 8356002 w 8356002"/>
              <a:gd name="connsiteY1" fmla="*/ 0 h 3837378"/>
              <a:gd name="connsiteX2" fmla="*/ 8356002 w 8356002"/>
              <a:gd name="connsiteY2" fmla="*/ 3837378 h 3837378"/>
              <a:gd name="connsiteX3" fmla="*/ 0 w 8356002"/>
              <a:gd name="connsiteY3" fmla="*/ 3837378 h 3837378"/>
              <a:gd name="connsiteX4" fmla="*/ 0 w 8356002"/>
              <a:gd name="connsiteY4" fmla="*/ 0 h 38373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56002" h="3837378" fill="none" extrusionOk="0">
                <a:moveTo>
                  <a:pt x="0" y="0"/>
                </a:moveTo>
                <a:cubicBezTo>
                  <a:pt x="2544595" y="-136574"/>
                  <a:pt x="4306006" y="48674"/>
                  <a:pt x="8356002" y="0"/>
                </a:cubicBezTo>
                <a:cubicBezTo>
                  <a:pt x="8335801" y="1728542"/>
                  <a:pt x="8313170" y="2766585"/>
                  <a:pt x="8356002" y="3837378"/>
                </a:cubicBezTo>
                <a:cubicBezTo>
                  <a:pt x="6812166" y="3896331"/>
                  <a:pt x="1312628" y="3995018"/>
                  <a:pt x="0" y="3837378"/>
                </a:cubicBezTo>
                <a:cubicBezTo>
                  <a:pt x="88335" y="1928457"/>
                  <a:pt x="-52706" y="1066919"/>
                  <a:pt x="0" y="0"/>
                </a:cubicBezTo>
                <a:close/>
              </a:path>
              <a:path w="8356002" h="3837378" stroke="0" extrusionOk="0">
                <a:moveTo>
                  <a:pt x="0" y="0"/>
                </a:moveTo>
                <a:cubicBezTo>
                  <a:pt x="1141127" y="22345"/>
                  <a:pt x="4351317" y="-47785"/>
                  <a:pt x="8356002" y="0"/>
                </a:cubicBezTo>
                <a:cubicBezTo>
                  <a:pt x="8263369" y="524184"/>
                  <a:pt x="8373825" y="1987909"/>
                  <a:pt x="8356002" y="3837378"/>
                </a:cubicBezTo>
                <a:cubicBezTo>
                  <a:pt x="4275414" y="3987595"/>
                  <a:pt x="2280789" y="3950220"/>
                  <a:pt x="0" y="3837378"/>
                </a:cubicBezTo>
                <a:cubicBezTo>
                  <a:pt x="-23196" y="3016848"/>
                  <a:pt x="86691" y="1029834"/>
                  <a:pt x="0" y="0"/>
                </a:cubicBez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accent1"/>
            </a:solidFill>
            <a:extLst>
              <a:ext uri="{C807C97D-BFC1-408E-A445-0C87EB9F89A2}">
                <ask:lineSketchStyleProps xmlns:ask="http://schemas.microsoft.com/office/drawing/2018/sketchyshapes" sd="4043709411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EE6598C-DEB8-4191-8C41-D2EABC5D2F5B}"/>
              </a:ext>
            </a:extLst>
          </p:cNvPr>
          <p:cNvSpPr txBox="1"/>
          <p:nvPr/>
        </p:nvSpPr>
        <p:spPr>
          <a:xfrm>
            <a:off x="5335109" y="1443998"/>
            <a:ext cx="13789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&lt;</a:t>
            </a:r>
            <a:r>
              <a:rPr lang="ko-KR" altLang="en-US" sz="20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평일 증가</a:t>
            </a:r>
            <a:r>
              <a:rPr lang="en-US" altLang="ko-KR" sz="20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&gt;</a:t>
            </a:r>
            <a:endParaRPr lang="ko-KR" altLang="en-US" sz="2000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F5B4089-F7B8-4880-A1DF-73D0D21BE46F}"/>
              </a:ext>
            </a:extLst>
          </p:cNvPr>
          <p:cNvSpPr/>
          <p:nvPr/>
        </p:nvSpPr>
        <p:spPr>
          <a:xfrm>
            <a:off x="3688812" y="2549568"/>
            <a:ext cx="2108200" cy="36582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C4B1ED0-B2D8-48A3-9F47-2F8C6FA061D2}"/>
              </a:ext>
            </a:extLst>
          </p:cNvPr>
          <p:cNvSpPr/>
          <p:nvPr/>
        </p:nvSpPr>
        <p:spPr>
          <a:xfrm>
            <a:off x="5797012" y="3396110"/>
            <a:ext cx="1835688" cy="36582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FBB3152-8AB7-4518-8E7E-B94B45460E26}"/>
              </a:ext>
            </a:extLst>
          </p:cNvPr>
          <p:cNvSpPr/>
          <p:nvPr/>
        </p:nvSpPr>
        <p:spPr>
          <a:xfrm>
            <a:off x="5374466" y="3674013"/>
            <a:ext cx="1445434" cy="36582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0A5DF7C-E9FC-4E63-9F8D-9902A2B7D4AD}"/>
              </a:ext>
            </a:extLst>
          </p:cNvPr>
          <p:cNvSpPr/>
          <p:nvPr/>
        </p:nvSpPr>
        <p:spPr>
          <a:xfrm>
            <a:off x="3929032" y="3951916"/>
            <a:ext cx="1087468" cy="36582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4E03F43-8C06-45B4-BE62-66680511B568}"/>
              </a:ext>
            </a:extLst>
          </p:cNvPr>
          <p:cNvSpPr/>
          <p:nvPr/>
        </p:nvSpPr>
        <p:spPr>
          <a:xfrm>
            <a:off x="3545544" y="4814492"/>
            <a:ext cx="2347255" cy="36582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E76AFC5-38E4-4E18-97C9-BE9F168EDB6B}"/>
              </a:ext>
            </a:extLst>
          </p:cNvPr>
          <p:cNvSpPr txBox="1"/>
          <p:nvPr/>
        </p:nvSpPr>
        <p:spPr>
          <a:xfrm>
            <a:off x="1846561" y="2233594"/>
            <a:ext cx="8356001" cy="3231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000" b="1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학원 통행량 증가</a:t>
            </a:r>
            <a:endParaRPr lang="en-US" altLang="ko-KR" sz="2000" b="1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  <a:p>
            <a:pPr algn="ctr"/>
            <a:r>
              <a:rPr lang="ko-KR" altLang="en-US" sz="18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학교 수업 온라인 전환으로 인한 학원 </a:t>
            </a:r>
            <a:r>
              <a:rPr lang="ko-KR" altLang="en-US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수강생 증가</a:t>
            </a:r>
            <a:endParaRPr lang="en-US" altLang="ko-KR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  <a:p>
            <a:pPr algn="ctr"/>
            <a:endParaRPr lang="en-US" altLang="ko-KR" sz="1800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  <a:p>
            <a:pPr algn="ctr"/>
            <a:r>
              <a:rPr lang="ko-KR" altLang="en-US" sz="2000" b="1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백화점</a:t>
            </a:r>
            <a:r>
              <a:rPr lang="en-US" altLang="ko-KR" sz="2000" b="1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, </a:t>
            </a:r>
            <a:r>
              <a:rPr lang="ko-KR" altLang="en-US" sz="2000" b="1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마트 통행량 증가 </a:t>
            </a:r>
            <a:endParaRPr lang="en-US" altLang="ko-KR" sz="2000" b="1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  <a:p>
            <a:pPr algn="ctr"/>
            <a:r>
              <a:rPr lang="ko-KR" altLang="en-US" sz="18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코로나로 인한 </a:t>
            </a:r>
            <a:r>
              <a:rPr lang="ko-KR" altLang="en-US" sz="1800" dirty="0" err="1">
                <a:latin typeface="a타이틀고딕1" panose="02020600000000000000" pitchFamily="18" charset="-127"/>
                <a:ea typeface="a타이틀고딕1" panose="02020600000000000000" pitchFamily="18" charset="-127"/>
              </a:rPr>
              <a:t>재고털이</a:t>
            </a:r>
            <a:r>
              <a:rPr lang="ko-KR" altLang="en-US" sz="18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 명품 세일 </a:t>
            </a:r>
            <a:endParaRPr lang="en-US" altLang="ko-KR" sz="1800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  <a:p>
            <a:pPr algn="ctr"/>
            <a:r>
              <a:rPr lang="en-US" altLang="ko-KR" sz="18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+ </a:t>
            </a:r>
            <a:r>
              <a:rPr lang="ko-KR" altLang="en-US" sz="18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식량 미리 구비 </a:t>
            </a:r>
            <a:endParaRPr lang="en-US" altLang="ko-KR" sz="1800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  <a:p>
            <a:pPr algn="ctr"/>
            <a:r>
              <a:rPr lang="en-US" altLang="ko-KR" sz="18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+ </a:t>
            </a:r>
            <a:r>
              <a:rPr lang="ko-KR" altLang="en-US" sz="18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마스크대란으로 백화점</a:t>
            </a:r>
            <a:r>
              <a:rPr lang="en-US" altLang="ko-KR" sz="18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, </a:t>
            </a:r>
            <a:r>
              <a:rPr lang="ko-KR" altLang="en-US" sz="18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마트 가는 사람 늘었음</a:t>
            </a:r>
            <a:endParaRPr lang="en-US" altLang="ko-KR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  <a:p>
            <a:pPr algn="ctr"/>
            <a:endParaRPr lang="en-US" altLang="ko-KR" sz="1800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  <a:p>
            <a:pPr algn="ctr"/>
            <a:r>
              <a:rPr lang="ko-KR" altLang="en-US" sz="2000" b="1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병원</a:t>
            </a:r>
            <a:r>
              <a:rPr lang="en-US" altLang="ko-KR" sz="2000" b="1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(</a:t>
            </a:r>
            <a:r>
              <a:rPr lang="ko-KR" altLang="en-US" sz="2000" b="1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의원</a:t>
            </a:r>
            <a:r>
              <a:rPr lang="en-US" altLang="ko-KR" sz="2000" b="1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)</a:t>
            </a:r>
            <a:r>
              <a:rPr lang="ko-KR" altLang="en-US" sz="2000" b="1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 교통량</a:t>
            </a:r>
            <a:endParaRPr lang="en-US" altLang="ko-KR" sz="2000" b="1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  <a:p>
            <a:pPr algn="ctr"/>
            <a:r>
              <a:rPr lang="ko-KR" altLang="en-US" sz="18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코로나 검사를 하는 병원이 있는 지역은 교통량 증가</a:t>
            </a:r>
            <a:r>
              <a:rPr lang="en-US" altLang="ko-KR" sz="18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,</a:t>
            </a:r>
          </a:p>
          <a:p>
            <a:pPr algn="ctr"/>
            <a:r>
              <a:rPr lang="ko-KR" altLang="en-US" sz="18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작은 병원들은 오히려 감소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AEE2412-6323-48DF-9669-7A510E7D2264}"/>
              </a:ext>
            </a:extLst>
          </p:cNvPr>
          <p:cNvSpPr txBox="1"/>
          <p:nvPr/>
        </p:nvSpPr>
        <p:spPr>
          <a:xfrm>
            <a:off x="392405" y="301879"/>
            <a:ext cx="6527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solidFill>
                  <a:srgbClr val="FFC000"/>
                </a:solidFill>
                <a:latin typeface="a치어리더" panose="02020600000000000000" pitchFamily="18" charset="-127"/>
                <a:ea typeface="a치어리더" panose="02020600000000000000" pitchFamily="18" charset="-127"/>
              </a:rPr>
              <a:t>05</a:t>
            </a:r>
            <a:endParaRPr lang="ko-KR" altLang="en-US" sz="2800" dirty="0">
              <a:solidFill>
                <a:srgbClr val="FFC000"/>
              </a:solidFill>
              <a:latin typeface="a치어리더" panose="02020600000000000000" pitchFamily="18" charset="-127"/>
              <a:ea typeface="a치어리더" panose="02020600000000000000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A550EE2-C195-4EBB-955A-8D14673540DB}"/>
              </a:ext>
            </a:extLst>
          </p:cNvPr>
          <p:cNvSpPr txBox="1"/>
          <p:nvPr/>
        </p:nvSpPr>
        <p:spPr>
          <a:xfrm>
            <a:off x="1012286" y="336700"/>
            <a:ext cx="17315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해석 및 결론</a:t>
            </a:r>
            <a:endParaRPr lang="ko-KR" altLang="en-US" sz="16500" kern="0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774842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1B22E92-CC5D-47FC-A3EA-D7A0F57E7B2B}"/>
              </a:ext>
            </a:extLst>
          </p:cNvPr>
          <p:cNvSpPr txBox="1"/>
          <p:nvPr/>
        </p:nvSpPr>
        <p:spPr>
          <a:xfrm>
            <a:off x="-1630680" y="2325732"/>
            <a:ext cx="809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코로나</a:t>
            </a:r>
            <a:endParaRPr lang="en-US" altLang="ko-KR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B73F74-71CE-4331-B005-A9312DD1AB53}"/>
              </a:ext>
            </a:extLst>
          </p:cNvPr>
          <p:cNvSpPr txBox="1"/>
          <p:nvPr/>
        </p:nvSpPr>
        <p:spPr>
          <a:xfrm>
            <a:off x="-1664344" y="1925622"/>
            <a:ext cx="8771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코로나</a:t>
            </a:r>
            <a:endParaRPr lang="ko-KR" altLang="en-US" sz="2000" dirty="0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4B00F33-5667-4266-A8A7-B34DBEDD2C20}"/>
              </a:ext>
            </a:extLst>
          </p:cNvPr>
          <p:cNvSpPr/>
          <p:nvPr/>
        </p:nvSpPr>
        <p:spPr>
          <a:xfrm>
            <a:off x="1846560" y="1925622"/>
            <a:ext cx="8356002" cy="3837378"/>
          </a:xfrm>
          <a:custGeom>
            <a:avLst/>
            <a:gdLst>
              <a:gd name="connsiteX0" fmla="*/ 0 w 8356002"/>
              <a:gd name="connsiteY0" fmla="*/ 0 h 3837378"/>
              <a:gd name="connsiteX1" fmla="*/ 8356002 w 8356002"/>
              <a:gd name="connsiteY1" fmla="*/ 0 h 3837378"/>
              <a:gd name="connsiteX2" fmla="*/ 8356002 w 8356002"/>
              <a:gd name="connsiteY2" fmla="*/ 3837378 h 3837378"/>
              <a:gd name="connsiteX3" fmla="*/ 0 w 8356002"/>
              <a:gd name="connsiteY3" fmla="*/ 3837378 h 3837378"/>
              <a:gd name="connsiteX4" fmla="*/ 0 w 8356002"/>
              <a:gd name="connsiteY4" fmla="*/ 0 h 38373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56002" h="3837378" fill="none" extrusionOk="0">
                <a:moveTo>
                  <a:pt x="0" y="0"/>
                </a:moveTo>
                <a:cubicBezTo>
                  <a:pt x="2544595" y="-136574"/>
                  <a:pt x="4306006" y="48674"/>
                  <a:pt x="8356002" y="0"/>
                </a:cubicBezTo>
                <a:cubicBezTo>
                  <a:pt x="8335801" y="1728542"/>
                  <a:pt x="8313170" y="2766585"/>
                  <a:pt x="8356002" y="3837378"/>
                </a:cubicBezTo>
                <a:cubicBezTo>
                  <a:pt x="6812166" y="3896331"/>
                  <a:pt x="1312628" y="3995018"/>
                  <a:pt x="0" y="3837378"/>
                </a:cubicBezTo>
                <a:cubicBezTo>
                  <a:pt x="88335" y="1928457"/>
                  <a:pt x="-52706" y="1066919"/>
                  <a:pt x="0" y="0"/>
                </a:cubicBezTo>
                <a:close/>
              </a:path>
              <a:path w="8356002" h="3837378" stroke="0" extrusionOk="0">
                <a:moveTo>
                  <a:pt x="0" y="0"/>
                </a:moveTo>
                <a:cubicBezTo>
                  <a:pt x="1141127" y="22345"/>
                  <a:pt x="4351317" y="-47785"/>
                  <a:pt x="8356002" y="0"/>
                </a:cubicBezTo>
                <a:cubicBezTo>
                  <a:pt x="8263369" y="524184"/>
                  <a:pt x="8373825" y="1987909"/>
                  <a:pt x="8356002" y="3837378"/>
                </a:cubicBezTo>
                <a:cubicBezTo>
                  <a:pt x="4275414" y="3987595"/>
                  <a:pt x="2280789" y="3950220"/>
                  <a:pt x="0" y="3837378"/>
                </a:cubicBezTo>
                <a:cubicBezTo>
                  <a:pt x="-23196" y="3016848"/>
                  <a:pt x="86691" y="1029834"/>
                  <a:pt x="0" y="0"/>
                </a:cubicBez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accent1"/>
            </a:solidFill>
            <a:extLst>
              <a:ext uri="{C807C97D-BFC1-408E-A445-0C87EB9F89A2}">
                <ask:lineSketchStyleProps xmlns:ask="http://schemas.microsoft.com/office/drawing/2018/sketchyshapes" sd="4043709411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9E6E4A-4078-4273-9DDB-9E47C817CDE6}"/>
              </a:ext>
            </a:extLst>
          </p:cNvPr>
          <p:cNvSpPr txBox="1"/>
          <p:nvPr/>
        </p:nvSpPr>
        <p:spPr>
          <a:xfrm>
            <a:off x="5332706" y="1443998"/>
            <a:ext cx="13837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&lt;</a:t>
            </a:r>
            <a:r>
              <a:rPr lang="ko-KR" altLang="en-US" sz="20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주말 감소</a:t>
            </a:r>
            <a:r>
              <a:rPr lang="en-US" altLang="ko-KR" sz="20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&gt;</a:t>
            </a:r>
            <a:endParaRPr lang="ko-KR" altLang="en-US" sz="2000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60E8F8-9598-4E69-B6EE-46F2511635A8}"/>
              </a:ext>
            </a:extLst>
          </p:cNvPr>
          <p:cNvSpPr/>
          <p:nvPr/>
        </p:nvSpPr>
        <p:spPr>
          <a:xfrm>
            <a:off x="6024563" y="2690493"/>
            <a:ext cx="1658937" cy="34603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77BA1AF-88CB-47D5-8A73-F7364D1D47D0}"/>
              </a:ext>
            </a:extLst>
          </p:cNvPr>
          <p:cNvSpPr/>
          <p:nvPr/>
        </p:nvSpPr>
        <p:spPr>
          <a:xfrm>
            <a:off x="3636213" y="4713652"/>
            <a:ext cx="1977187" cy="331948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E76AFC5-38E4-4E18-97C9-BE9F168EDB6B}"/>
              </a:ext>
            </a:extLst>
          </p:cNvPr>
          <p:cNvSpPr txBox="1"/>
          <p:nvPr/>
        </p:nvSpPr>
        <p:spPr>
          <a:xfrm>
            <a:off x="2547152" y="2379850"/>
            <a:ext cx="6954818" cy="29546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000" b="1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주말예배</a:t>
            </a:r>
            <a:endParaRPr lang="en-US" altLang="ko-KR" sz="2000" b="1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  <a:p>
            <a:pPr algn="ctr"/>
            <a:r>
              <a:rPr lang="ko-KR" altLang="en-US" sz="18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온라인으로 대체</a:t>
            </a:r>
            <a:r>
              <a:rPr lang="en-US" altLang="ko-KR" sz="18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, </a:t>
            </a:r>
            <a:r>
              <a:rPr lang="ko-KR" altLang="en-US" sz="18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신천지 건물 폐쇄</a:t>
            </a:r>
            <a:endParaRPr lang="en-US" altLang="ko-KR" sz="1800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  <a:p>
            <a:pPr algn="ctr"/>
            <a:endParaRPr lang="en-US" altLang="ko-KR" sz="1800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  <a:p>
            <a:pPr algn="ctr"/>
            <a:r>
              <a:rPr lang="ko-KR" altLang="en-US" sz="2000" b="1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사무소</a:t>
            </a:r>
            <a:endParaRPr lang="en-US" altLang="ko-KR" sz="1800" b="1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  <a:p>
            <a:pPr algn="ctr"/>
            <a:r>
              <a:rPr lang="ko-KR" altLang="en-US" sz="18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사무소는 지역마다 차이가 많음</a:t>
            </a:r>
            <a:endParaRPr lang="en-US" altLang="ko-KR" sz="1800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  <a:p>
            <a:pPr algn="ctr"/>
            <a:endParaRPr lang="en-US" altLang="ko-KR" sz="1800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  <a:p>
            <a:pPr algn="ctr"/>
            <a:r>
              <a:rPr lang="ko-KR" altLang="en-US" sz="2000" b="1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노인 인구 </a:t>
            </a:r>
            <a:r>
              <a:rPr lang="ko-KR" altLang="en-US" sz="2000" b="1" dirty="0" err="1">
                <a:latin typeface="a타이틀고딕1" panose="02020600000000000000" pitchFamily="18" charset="-127"/>
                <a:ea typeface="a타이틀고딕1" panose="02020600000000000000" pitchFamily="18" charset="-127"/>
              </a:rPr>
              <a:t>이용량</a:t>
            </a:r>
            <a:r>
              <a:rPr lang="ko-KR" altLang="en-US" sz="2000" b="1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 감소</a:t>
            </a:r>
            <a:endParaRPr lang="en-US" altLang="ko-KR" sz="2000" b="1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  <a:p>
            <a:pPr algn="ctr"/>
            <a:r>
              <a:rPr lang="ko-KR" altLang="en-US" sz="18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노인 인구의 주말 대중교통 </a:t>
            </a:r>
            <a:r>
              <a:rPr lang="ko-KR" altLang="en-US" sz="1800" dirty="0" err="1">
                <a:latin typeface="a타이틀고딕1" panose="02020600000000000000" pitchFamily="18" charset="-127"/>
                <a:ea typeface="a타이틀고딕1" panose="02020600000000000000" pitchFamily="18" charset="-127"/>
              </a:rPr>
              <a:t>이용량이</a:t>
            </a:r>
            <a:r>
              <a:rPr lang="ko-KR" altLang="en-US" sz="18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 현저히 감소</a:t>
            </a:r>
            <a:endParaRPr lang="en-US" altLang="ko-KR" sz="1800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  <a:p>
            <a:pPr algn="ctr"/>
            <a:r>
              <a:rPr lang="en-US" altLang="ko-KR" sz="18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(</a:t>
            </a:r>
            <a:r>
              <a:rPr lang="ko-KR" altLang="en-US" sz="18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불필요한 이동을 안함</a:t>
            </a:r>
            <a:r>
              <a:rPr lang="en-US" altLang="ko-KR" sz="18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, </a:t>
            </a:r>
            <a:r>
              <a:rPr lang="ko-KR" altLang="en-US" sz="18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어르신일수록 코로나에 취약함</a:t>
            </a:r>
            <a:endParaRPr lang="en-US" altLang="ko-KR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  <a:p>
            <a:pPr algn="ctr"/>
            <a:r>
              <a:rPr lang="ko-KR" altLang="en-US" sz="18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심각할 경우 사망</a:t>
            </a:r>
            <a:r>
              <a:rPr lang="en-US" altLang="ko-KR" sz="18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C6F30EE-CAC3-4CE7-BEC3-FF08BC59B590}"/>
              </a:ext>
            </a:extLst>
          </p:cNvPr>
          <p:cNvSpPr txBox="1"/>
          <p:nvPr/>
        </p:nvSpPr>
        <p:spPr>
          <a:xfrm>
            <a:off x="392405" y="301879"/>
            <a:ext cx="6527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solidFill>
                  <a:srgbClr val="FFC000"/>
                </a:solidFill>
                <a:latin typeface="a치어리더" panose="02020600000000000000" pitchFamily="18" charset="-127"/>
                <a:ea typeface="a치어리더" panose="02020600000000000000" pitchFamily="18" charset="-127"/>
              </a:rPr>
              <a:t>05</a:t>
            </a:r>
            <a:endParaRPr lang="ko-KR" altLang="en-US" sz="2800" dirty="0">
              <a:solidFill>
                <a:srgbClr val="FFC000"/>
              </a:solidFill>
              <a:latin typeface="a치어리더" panose="02020600000000000000" pitchFamily="18" charset="-127"/>
              <a:ea typeface="a치어리더" panose="02020600000000000000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0AB1FFD-874F-44DC-8A8D-945BE6EAB80E}"/>
              </a:ext>
            </a:extLst>
          </p:cNvPr>
          <p:cNvSpPr txBox="1"/>
          <p:nvPr/>
        </p:nvSpPr>
        <p:spPr>
          <a:xfrm>
            <a:off x="1012286" y="336700"/>
            <a:ext cx="18245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해석 및 결론 </a:t>
            </a:r>
            <a:endParaRPr lang="ko-KR" altLang="en-US" sz="16500" kern="0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998567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1B22E92-CC5D-47FC-A3EA-D7A0F57E7B2B}"/>
              </a:ext>
            </a:extLst>
          </p:cNvPr>
          <p:cNvSpPr txBox="1"/>
          <p:nvPr/>
        </p:nvSpPr>
        <p:spPr>
          <a:xfrm>
            <a:off x="-1630680" y="2325732"/>
            <a:ext cx="809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코로나</a:t>
            </a:r>
            <a:endParaRPr lang="en-US" altLang="ko-KR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B73F74-71CE-4331-B005-A9312DD1AB53}"/>
              </a:ext>
            </a:extLst>
          </p:cNvPr>
          <p:cNvSpPr txBox="1"/>
          <p:nvPr/>
        </p:nvSpPr>
        <p:spPr>
          <a:xfrm>
            <a:off x="-1664344" y="1925622"/>
            <a:ext cx="8771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코로나</a:t>
            </a:r>
            <a:endParaRPr lang="ko-KR" altLang="en-US" sz="2000" dirty="0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0B93E9E-12D7-4A75-B6A3-CEB3215B935E}"/>
              </a:ext>
            </a:extLst>
          </p:cNvPr>
          <p:cNvSpPr/>
          <p:nvPr/>
        </p:nvSpPr>
        <p:spPr>
          <a:xfrm>
            <a:off x="1846560" y="1925622"/>
            <a:ext cx="8356002" cy="3837378"/>
          </a:xfrm>
          <a:custGeom>
            <a:avLst/>
            <a:gdLst>
              <a:gd name="connsiteX0" fmla="*/ 0 w 8356002"/>
              <a:gd name="connsiteY0" fmla="*/ 0 h 3837378"/>
              <a:gd name="connsiteX1" fmla="*/ 8356002 w 8356002"/>
              <a:gd name="connsiteY1" fmla="*/ 0 h 3837378"/>
              <a:gd name="connsiteX2" fmla="*/ 8356002 w 8356002"/>
              <a:gd name="connsiteY2" fmla="*/ 3837378 h 3837378"/>
              <a:gd name="connsiteX3" fmla="*/ 0 w 8356002"/>
              <a:gd name="connsiteY3" fmla="*/ 3837378 h 3837378"/>
              <a:gd name="connsiteX4" fmla="*/ 0 w 8356002"/>
              <a:gd name="connsiteY4" fmla="*/ 0 h 38373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56002" h="3837378" fill="none" extrusionOk="0">
                <a:moveTo>
                  <a:pt x="0" y="0"/>
                </a:moveTo>
                <a:cubicBezTo>
                  <a:pt x="2544595" y="-136574"/>
                  <a:pt x="4306006" y="48674"/>
                  <a:pt x="8356002" y="0"/>
                </a:cubicBezTo>
                <a:cubicBezTo>
                  <a:pt x="8335801" y="1728542"/>
                  <a:pt x="8313170" y="2766585"/>
                  <a:pt x="8356002" y="3837378"/>
                </a:cubicBezTo>
                <a:cubicBezTo>
                  <a:pt x="6812166" y="3896331"/>
                  <a:pt x="1312628" y="3995018"/>
                  <a:pt x="0" y="3837378"/>
                </a:cubicBezTo>
                <a:cubicBezTo>
                  <a:pt x="88335" y="1928457"/>
                  <a:pt x="-52706" y="1066919"/>
                  <a:pt x="0" y="0"/>
                </a:cubicBezTo>
                <a:close/>
              </a:path>
              <a:path w="8356002" h="3837378" stroke="0" extrusionOk="0">
                <a:moveTo>
                  <a:pt x="0" y="0"/>
                </a:moveTo>
                <a:cubicBezTo>
                  <a:pt x="1141127" y="22345"/>
                  <a:pt x="4351317" y="-47785"/>
                  <a:pt x="8356002" y="0"/>
                </a:cubicBezTo>
                <a:cubicBezTo>
                  <a:pt x="8263369" y="524184"/>
                  <a:pt x="8373825" y="1987909"/>
                  <a:pt x="8356002" y="3837378"/>
                </a:cubicBezTo>
                <a:cubicBezTo>
                  <a:pt x="4275414" y="3987595"/>
                  <a:pt x="2280789" y="3950220"/>
                  <a:pt x="0" y="3837378"/>
                </a:cubicBezTo>
                <a:cubicBezTo>
                  <a:pt x="-23196" y="3016848"/>
                  <a:pt x="86691" y="1029834"/>
                  <a:pt x="0" y="0"/>
                </a:cubicBez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accent1"/>
            </a:solidFill>
            <a:extLst>
              <a:ext uri="{C807C97D-BFC1-408E-A445-0C87EB9F89A2}">
                <ask:lineSketchStyleProps xmlns:ask="http://schemas.microsoft.com/office/drawing/2018/sketchyshapes" sd="4043709411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58CF456-3810-4E2B-AF70-FE9D0FAC6E8E}"/>
              </a:ext>
            </a:extLst>
          </p:cNvPr>
          <p:cNvSpPr txBox="1"/>
          <p:nvPr/>
        </p:nvSpPr>
        <p:spPr>
          <a:xfrm>
            <a:off x="5332706" y="1443998"/>
            <a:ext cx="13837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&lt;</a:t>
            </a:r>
            <a:r>
              <a:rPr lang="ko-KR" altLang="en-US" sz="20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주말 감소</a:t>
            </a:r>
            <a:r>
              <a:rPr lang="en-US" altLang="ko-KR" sz="20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&gt;</a:t>
            </a:r>
            <a:endParaRPr lang="ko-KR" altLang="en-US" sz="2000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FCFCB03-D472-4E72-8BB4-0509D3C18936}"/>
              </a:ext>
            </a:extLst>
          </p:cNvPr>
          <p:cNvSpPr/>
          <p:nvPr/>
        </p:nvSpPr>
        <p:spPr>
          <a:xfrm>
            <a:off x="5466977" y="3012209"/>
            <a:ext cx="1098924" cy="266801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1281131-3968-490A-88AF-62FA270E4E0E}"/>
              </a:ext>
            </a:extLst>
          </p:cNvPr>
          <p:cNvSpPr/>
          <p:nvPr/>
        </p:nvSpPr>
        <p:spPr>
          <a:xfrm>
            <a:off x="6096000" y="3878365"/>
            <a:ext cx="2324100" cy="266801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A9DD5C8-F58E-4075-BF85-C81C28DFA5AC}"/>
              </a:ext>
            </a:extLst>
          </p:cNvPr>
          <p:cNvSpPr/>
          <p:nvPr/>
        </p:nvSpPr>
        <p:spPr>
          <a:xfrm>
            <a:off x="5080000" y="4728951"/>
            <a:ext cx="944563" cy="266801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E76AFC5-38E4-4E18-97C9-BE9F168EDB6B}"/>
              </a:ext>
            </a:extLst>
          </p:cNvPr>
          <p:cNvSpPr txBox="1"/>
          <p:nvPr/>
        </p:nvSpPr>
        <p:spPr>
          <a:xfrm>
            <a:off x="2547152" y="2377184"/>
            <a:ext cx="6954818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000" b="1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숙박업소 관련 통행량 감소</a:t>
            </a:r>
            <a:endParaRPr lang="en-US" altLang="ko-KR" sz="2000" b="1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  <a:p>
            <a:pPr algn="ctr"/>
            <a:r>
              <a:rPr lang="ko-KR" altLang="en-US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방문상권들의 </a:t>
            </a:r>
            <a:r>
              <a:rPr lang="ko-KR" altLang="en-US" dirty="0" err="1">
                <a:latin typeface="a타이틀고딕1" panose="02020600000000000000" pitchFamily="18" charset="-127"/>
                <a:ea typeface="a타이틀고딕1" panose="02020600000000000000" pitchFamily="18" charset="-127"/>
              </a:rPr>
              <a:t>이용량</a:t>
            </a:r>
            <a:r>
              <a:rPr lang="ko-KR" altLang="en-US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 현저히 감소</a:t>
            </a:r>
            <a:endParaRPr lang="en-US" altLang="ko-KR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  <a:p>
            <a:pPr algn="ctr"/>
            <a:r>
              <a:rPr lang="en-US" altLang="ko-KR" sz="18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(</a:t>
            </a:r>
            <a:r>
              <a:rPr lang="ko-KR" altLang="en-US" sz="18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여행객 감소</a:t>
            </a:r>
            <a:r>
              <a:rPr lang="en-US" altLang="ko-KR" sz="18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)</a:t>
            </a:r>
          </a:p>
          <a:p>
            <a:pPr algn="ctr"/>
            <a:endParaRPr lang="en-US" altLang="ko-KR" sz="1800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  <a:p>
            <a:pPr algn="ctr"/>
            <a:r>
              <a:rPr lang="ko-KR" altLang="en-US" sz="2000" b="1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청소년 통행량 감소</a:t>
            </a:r>
            <a:endParaRPr lang="en-US" altLang="ko-KR" sz="1800" b="1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  <a:p>
            <a:pPr algn="ctr"/>
            <a:r>
              <a:rPr lang="ko-KR" altLang="en-US" sz="18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대중교통을 많이 이용하는 청소년의 주말 외출 감소</a:t>
            </a:r>
            <a:endParaRPr lang="en-US" altLang="ko-KR" sz="1800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  <a:p>
            <a:pPr algn="ctr"/>
            <a:endParaRPr lang="en-US" altLang="ko-KR" sz="1800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  <a:p>
            <a:pPr algn="ctr"/>
            <a:r>
              <a:rPr lang="ko-KR" altLang="en-US" sz="2000" b="1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음식점 통행량 감소</a:t>
            </a:r>
            <a:endParaRPr lang="en-US" altLang="ko-KR" sz="2000" b="1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  <a:p>
            <a:pPr algn="ctr"/>
            <a:r>
              <a:rPr lang="ko-KR" altLang="en-US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특히 저녁 외식이 현저히 감소</a:t>
            </a:r>
            <a:endParaRPr lang="en-US" altLang="ko-KR" sz="1800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6FB1F1E-6051-4C57-A042-90A7DC209855}"/>
              </a:ext>
            </a:extLst>
          </p:cNvPr>
          <p:cNvSpPr txBox="1"/>
          <p:nvPr/>
        </p:nvSpPr>
        <p:spPr>
          <a:xfrm>
            <a:off x="392405" y="301879"/>
            <a:ext cx="6527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solidFill>
                  <a:srgbClr val="FFC000"/>
                </a:solidFill>
                <a:latin typeface="a치어리더" panose="02020600000000000000" pitchFamily="18" charset="-127"/>
                <a:ea typeface="a치어리더" panose="02020600000000000000" pitchFamily="18" charset="-127"/>
              </a:rPr>
              <a:t>05</a:t>
            </a:r>
            <a:endParaRPr lang="ko-KR" altLang="en-US" sz="2800" dirty="0">
              <a:solidFill>
                <a:srgbClr val="FFC000"/>
              </a:solidFill>
              <a:latin typeface="a치어리더" panose="02020600000000000000" pitchFamily="18" charset="-127"/>
              <a:ea typeface="a치어리더" panose="02020600000000000000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8DC653F-BB35-4D38-A415-03D675090346}"/>
              </a:ext>
            </a:extLst>
          </p:cNvPr>
          <p:cNvSpPr txBox="1"/>
          <p:nvPr/>
        </p:nvSpPr>
        <p:spPr>
          <a:xfrm>
            <a:off x="1012286" y="336700"/>
            <a:ext cx="18245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해석 및 결론 </a:t>
            </a:r>
            <a:endParaRPr lang="ko-KR" altLang="en-US" sz="16500" kern="0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858618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모서리가 접힌 도형 12">
            <a:extLst>
              <a:ext uri="{FF2B5EF4-FFF2-40B4-BE49-F238E27FC236}">
                <a16:creationId xmlns:a16="http://schemas.microsoft.com/office/drawing/2014/main" id="{AF1C047A-BAE7-4042-8ACC-DBE1E2E4BB06}"/>
              </a:ext>
            </a:extLst>
          </p:cNvPr>
          <p:cNvSpPr/>
          <p:nvPr/>
        </p:nvSpPr>
        <p:spPr>
          <a:xfrm>
            <a:off x="241005" y="2005781"/>
            <a:ext cx="11709990" cy="3584834"/>
          </a:xfrm>
          <a:prstGeom prst="foldedCorner">
            <a:avLst/>
          </a:prstGeom>
          <a:solidFill>
            <a:srgbClr val="F8E3B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4EFC2A-0714-48D5-9672-1CED61855AFA}"/>
              </a:ext>
            </a:extLst>
          </p:cNvPr>
          <p:cNvSpPr txBox="1"/>
          <p:nvPr/>
        </p:nvSpPr>
        <p:spPr>
          <a:xfrm>
            <a:off x="392405" y="301879"/>
            <a:ext cx="6527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solidFill>
                  <a:srgbClr val="FFC000"/>
                </a:solidFill>
                <a:latin typeface="a치어리더" panose="02020600000000000000" pitchFamily="18" charset="-127"/>
                <a:ea typeface="a치어리더" panose="02020600000000000000" pitchFamily="18" charset="-127"/>
              </a:rPr>
              <a:t>05</a:t>
            </a:r>
            <a:endParaRPr lang="ko-KR" altLang="en-US" sz="2800" dirty="0">
              <a:solidFill>
                <a:srgbClr val="FFC000"/>
              </a:solidFill>
              <a:latin typeface="a치어리더" panose="02020600000000000000" pitchFamily="18" charset="-127"/>
              <a:ea typeface="a치어리더" panose="02020600000000000000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769443-80A8-4CF6-8E08-EBD22796594E}"/>
              </a:ext>
            </a:extLst>
          </p:cNvPr>
          <p:cNvSpPr txBox="1"/>
          <p:nvPr/>
        </p:nvSpPr>
        <p:spPr>
          <a:xfrm>
            <a:off x="1012286" y="336700"/>
            <a:ext cx="42434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해석 및 결론 </a:t>
            </a:r>
            <a:r>
              <a:rPr lang="en-US" altLang="ko-KR" sz="20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– </a:t>
            </a:r>
            <a:r>
              <a:rPr lang="ko-KR" altLang="en-US" sz="20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기대효과 및 활용방안</a:t>
            </a:r>
            <a:endParaRPr lang="ko-KR" altLang="en-US" sz="16500" kern="0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C7003C-906E-410D-8285-E69F19189E55}"/>
              </a:ext>
            </a:extLst>
          </p:cNvPr>
          <p:cNvSpPr txBox="1"/>
          <p:nvPr/>
        </p:nvSpPr>
        <p:spPr>
          <a:xfrm>
            <a:off x="548796" y="2644036"/>
            <a:ext cx="1095153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4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대중교통 시설 내 혼잡도 관리 및 배차간격 조정의 </a:t>
            </a:r>
            <a:endParaRPr lang="en-US" altLang="ko-KR" sz="2400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  <a:p>
            <a:pPr algn="ctr"/>
            <a:r>
              <a:rPr lang="ko-KR" altLang="en-US" sz="24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기초 자료 제공</a:t>
            </a:r>
            <a:endParaRPr lang="en-US" altLang="ko-KR" sz="2400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  <a:p>
            <a:pPr algn="ctr"/>
            <a:endParaRPr lang="en-US" altLang="ko-KR" sz="2400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  <a:p>
            <a:pPr algn="ctr"/>
            <a:endParaRPr lang="ko-KR" altLang="en-US" sz="2400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  <a:p>
            <a:pPr algn="ctr"/>
            <a:r>
              <a:rPr lang="ko-KR" altLang="en-US" sz="24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코로나 확산 조짐 발견 시 </a:t>
            </a:r>
            <a:endParaRPr lang="en-US" altLang="ko-KR" sz="2400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  <a:p>
            <a:pPr algn="ctr"/>
            <a:r>
              <a:rPr lang="ko-KR" altLang="en-US" sz="2400" b="1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비슷한 유형의 지역에 대한 대중교통 효율성 대책 </a:t>
            </a:r>
            <a:r>
              <a:rPr lang="ko-KR" altLang="en-US" sz="24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구축</a:t>
            </a:r>
          </a:p>
        </p:txBody>
      </p:sp>
    </p:spTree>
    <p:extLst>
      <p:ext uri="{BB962C8B-B14F-4D97-AF65-F5344CB8AC3E}">
        <p14:creationId xmlns:p14="http://schemas.microsoft.com/office/powerpoint/2010/main" val="14430744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908ECF70-9300-46B4-A41F-55F1B2AA4805}"/>
              </a:ext>
            </a:extLst>
          </p:cNvPr>
          <p:cNvSpPr/>
          <p:nvPr/>
        </p:nvSpPr>
        <p:spPr>
          <a:xfrm>
            <a:off x="1163616" y="1527843"/>
            <a:ext cx="2611562" cy="447575"/>
          </a:xfrm>
          <a:prstGeom prst="rect">
            <a:avLst/>
          </a:prstGeom>
          <a:solidFill>
            <a:schemeClr val="accent5"/>
          </a:solidFill>
          <a:ln w="25400">
            <a:solidFill>
              <a:srgbClr val="5B4E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운영체제 </a:t>
            </a:r>
            <a:r>
              <a:rPr lang="en-US" altLang="ko-KR" sz="1600" b="1" dirty="0">
                <a:solidFill>
                  <a:schemeClr val="bg1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: window 10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C279A3C-C0D3-40D7-A36C-5E8C4ED07745}"/>
              </a:ext>
            </a:extLst>
          </p:cNvPr>
          <p:cNvSpPr/>
          <p:nvPr/>
        </p:nvSpPr>
        <p:spPr>
          <a:xfrm>
            <a:off x="1163615" y="1975419"/>
            <a:ext cx="2611563" cy="1952725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rgbClr val="5B4E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00" rIns="252000" rtlCol="0" anchor="ctr"/>
          <a:lstStyle/>
          <a:p>
            <a:pPr algn="ctr">
              <a:lnSpc>
                <a:spcPct val="150000"/>
              </a:lnSpc>
            </a:pPr>
            <a:endParaRPr lang="ko-KR" altLang="en-US" sz="1100" dirty="0">
              <a:solidFill>
                <a:prstClr val="black">
                  <a:lumMod val="65000"/>
                  <a:lumOff val="35000"/>
                </a:prstClr>
              </a:solidFill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C933E6B-22D4-45DA-B534-8CCA60A42A14}"/>
              </a:ext>
            </a:extLst>
          </p:cNvPr>
          <p:cNvSpPr/>
          <p:nvPr/>
        </p:nvSpPr>
        <p:spPr>
          <a:xfrm>
            <a:off x="4687866" y="1560262"/>
            <a:ext cx="2611562" cy="447575"/>
          </a:xfrm>
          <a:prstGeom prst="rect">
            <a:avLst/>
          </a:prstGeom>
          <a:solidFill>
            <a:schemeClr val="accent6">
              <a:lumMod val="75000"/>
            </a:schemeClr>
          </a:solidFill>
          <a:ln w="25400">
            <a:solidFill>
              <a:srgbClr val="5B4E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prstClr val="white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개발도구 </a:t>
            </a:r>
            <a:r>
              <a:rPr lang="en-US" altLang="ko-KR" sz="1600" b="1" dirty="0">
                <a:solidFill>
                  <a:prstClr val="white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: ANCONDA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913F82C-F4F4-4361-B91B-DBF15F636B3A}"/>
              </a:ext>
            </a:extLst>
          </p:cNvPr>
          <p:cNvSpPr/>
          <p:nvPr/>
        </p:nvSpPr>
        <p:spPr>
          <a:xfrm>
            <a:off x="4687865" y="2007838"/>
            <a:ext cx="2611563" cy="1952725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rgbClr val="5B4E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00" rIns="252000" rtlCol="0" anchor="ctr"/>
          <a:lstStyle/>
          <a:p>
            <a:pPr algn="ctr">
              <a:lnSpc>
                <a:spcPct val="150000"/>
              </a:lnSpc>
            </a:pPr>
            <a:endParaRPr lang="ko-KR" altLang="en-US" sz="1100" dirty="0">
              <a:solidFill>
                <a:prstClr val="black">
                  <a:lumMod val="65000"/>
                  <a:lumOff val="35000"/>
                </a:prstClr>
              </a:solidFill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F752D56-D70D-4074-849F-182E1FC5A178}"/>
              </a:ext>
            </a:extLst>
          </p:cNvPr>
          <p:cNvSpPr/>
          <p:nvPr/>
        </p:nvSpPr>
        <p:spPr>
          <a:xfrm>
            <a:off x="8416822" y="1560262"/>
            <a:ext cx="2611562" cy="447575"/>
          </a:xfrm>
          <a:prstGeom prst="rect">
            <a:avLst/>
          </a:prstGeom>
          <a:solidFill>
            <a:schemeClr val="tx2">
              <a:lumMod val="75000"/>
            </a:schemeClr>
          </a:solidFill>
          <a:ln w="25400">
            <a:solidFill>
              <a:srgbClr val="5B4E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개발언어 </a:t>
            </a:r>
            <a:r>
              <a:rPr lang="en-US" altLang="ko-KR" sz="1600" b="1" dirty="0">
                <a:solidFill>
                  <a:schemeClr val="bg1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: PYTHON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3304439-FE6E-4545-B7F2-206FBDD63FC7}"/>
              </a:ext>
            </a:extLst>
          </p:cNvPr>
          <p:cNvSpPr/>
          <p:nvPr/>
        </p:nvSpPr>
        <p:spPr>
          <a:xfrm>
            <a:off x="8416821" y="2007838"/>
            <a:ext cx="2611563" cy="1952725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rgbClr val="5B4E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00" rIns="252000" rtlCol="0" anchor="ctr"/>
          <a:lstStyle/>
          <a:p>
            <a:pPr algn="ctr">
              <a:lnSpc>
                <a:spcPct val="150000"/>
              </a:lnSpc>
            </a:pPr>
            <a:endParaRPr lang="ko-KR" altLang="en-US" sz="1100" dirty="0">
              <a:solidFill>
                <a:prstClr val="black">
                  <a:lumMod val="65000"/>
                  <a:lumOff val="35000"/>
                </a:prstClr>
              </a:solidFill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AFAE412-9AFC-44E0-A2D7-EA7440F86279}"/>
              </a:ext>
            </a:extLst>
          </p:cNvPr>
          <p:cNvSpPr/>
          <p:nvPr/>
        </p:nvSpPr>
        <p:spPr>
          <a:xfrm>
            <a:off x="4113317" y="4231010"/>
            <a:ext cx="3822491" cy="44757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5400">
            <a:solidFill>
              <a:srgbClr val="5B4E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rgbClr val="5B4E55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사용 라이브러리</a:t>
            </a:r>
            <a:endParaRPr lang="en-US" altLang="ko-KR" sz="1600" b="1" dirty="0">
              <a:solidFill>
                <a:srgbClr val="5B4E55"/>
              </a:solidFill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530F34E-70D1-4BA2-90D0-19A6F38FEB91}"/>
              </a:ext>
            </a:extLst>
          </p:cNvPr>
          <p:cNvSpPr/>
          <p:nvPr/>
        </p:nvSpPr>
        <p:spPr>
          <a:xfrm>
            <a:off x="4113317" y="4678586"/>
            <a:ext cx="3822492" cy="1952725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rgbClr val="5B4E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00" rIns="252000" rtlCol="0" anchor="ctr"/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[</a:t>
            </a:r>
            <a:r>
              <a:rPr lang="ko-KR" altLang="en-US" sz="1600" dirty="0" err="1">
                <a:solidFill>
                  <a:prstClr val="black">
                    <a:lumMod val="65000"/>
                    <a:lumOff val="35000"/>
                  </a:prstClr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전처리</a:t>
            </a:r>
            <a:r>
              <a:rPr lang="en-US" altLang="ko-KR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] : </a:t>
            </a:r>
            <a:r>
              <a:rPr lang="en-US" altLang="ko-KR" sz="1600" dirty="0" err="1">
                <a:solidFill>
                  <a:prstClr val="black">
                    <a:lumMod val="65000"/>
                    <a:lumOff val="35000"/>
                  </a:prstClr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numpy</a:t>
            </a:r>
            <a:r>
              <a:rPr lang="en-US" altLang="ko-KR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, </a:t>
            </a:r>
            <a:r>
              <a:rPr lang="en-US" altLang="ko-KR" sz="1600" dirty="0" err="1">
                <a:solidFill>
                  <a:prstClr val="black">
                    <a:lumMod val="65000"/>
                    <a:lumOff val="35000"/>
                  </a:prstClr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pands</a:t>
            </a:r>
            <a:endParaRPr lang="en-US" altLang="ko-KR" sz="1600" dirty="0">
              <a:solidFill>
                <a:prstClr val="black">
                  <a:lumMod val="65000"/>
                  <a:lumOff val="35000"/>
                </a:prstClr>
              </a:solidFill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[</a:t>
            </a:r>
            <a:r>
              <a:rPr lang="ko-KR" altLang="en-US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시각화</a:t>
            </a:r>
            <a:r>
              <a:rPr lang="en-US" altLang="ko-KR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] : </a:t>
            </a:r>
            <a:r>
              <a:rPr lang="en-US" altLang="ko-KR" sz="1400" dirty="0" err="1">
                <a:solidFill>
                  <a:prstClr val="black">
                    <a:lumMod val="65000"/>
                    <a:lumOff val="35000"/>
                  </a:prstClr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seaborn</a:t>
            </a: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, </a:t>
            </a:r>
            <a:r>
              <a:rPr lang="en-US" altLang="ko-KR" sz="1400" dirty="0" err="1">
                <a:solidFill>
                  <a:prstClr val="black">
                    <a:lumMod val="65000"/>
                    <a:lumOff val="35000"/>
                  </a:prstClr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matplotlib</a:t>
            </a: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, folium 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[</a:t>
            </a:r>
            <a:r>
              <a:rPr lang="ko-KR" altLang="en-US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모델</a:t>
            </a:r>
            <a:r>
              <a:rPr lang="en-US" altLang="ko-KR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] : </a:t>
            </a:r>
            <a:r>
              <a:rPr lang="en-US" altLang="ko-KR" sz="1600" dirty="0" err="1">
                <a:solidFill>
                  <a:prstClr val="black">
                    <a:lumMod val="65000"/>
                    <a:lumOff val="35000"/>
                  </a:prstClr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sklearn</a:t>
            </a:r>
            <a:endParaRPr lang="ko-KR" altLang="en-US" sz="1600" dirty="0">
              <a:solidFill>
                <a:prstClr val="black">
                  <a:lumMod val="65000"/>
                  <a:lumOff val="35000"/>
                </a:prstClr>
              </a:solidFill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3778D774-DF61-4663-AA4C-9BCD814A76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9397" y="2040256"/>
            <a:ext cx="2547546" cy="1887888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01FE99A0-A9A9-4FB5-8FE7-E08E5FC72E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3615" y="1975418"/>
            <a:ext cx="2611562" cy="1952726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5C5D9CE3-4171-4084-BC9F-FE2ADF5C1C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28094" y="2007837"/>
            <a:ext cx="2592795" cy="1952726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502F334F-E1C7-4103-AD04-D9CE10D5AB75}"/>
              </a:ext>
            </a:extLst>
          </p:cNvPr>
          <p:cNvSpPr/>
          <p:nvPr/>
        </p:nvSpPr>
        <p:spPr>
          <a:xfrm>
            <a:off x="0" y="-3"/>
            <a:ext cx="12192000" cy="1081193"/>
          </a:xfrm>
          <a:prstGeom prst="rect">
            <a:avLst/>
          </a:prstGeom>
          <a:solidFill>
            <a:srgbClr val="FBBA00"/>
          </a:solidFill>
          <a:ln>
            <a:noFill/>
          </a:ln>
          <a:effectLst>
            <a:outerShdw dist="25400" dir="5400000" algn="t" rotWithShape="0">
              <a:srgbClr val="643916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3200" b="1" i="1" kern="0" dirty="0">
                <a:solidFill>
                  <a:prstClr val="white"/>
                </a:solidFill>
              </a:rPr>
              <a:t>참고 자료</a:t>
            </a:r>
            <a:endParaRPr lang="en-US" altLang="ko-KR" sz="3200" b="1" i="1" kern="0" dirty="0">
              <a:solidFill>
                <a:prstClr val="white"/>
              </a:solidFill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ko-KR" altLang="en-US" sz="1100" kern="0" dirty="0" err="1">
                <a:solidFill>
                  <a:prstClr val="white"/>
                </a:solidFill>
              </a:rPr>
              <a:t>머신러닝기반</a:t>
            </a:r>
            <a:r>
              <a:rPr lang="ko-KR" altLang="en-US" sz="1100" kern="0" dirty="0">
                <a:solidFill>
                  <a:prstClr val="white"/>
                </a:solidFill>
              </a:rPr>
              <a:t> 빅데이터 응용 전문가과정 </a:t>
            </a:r>
            <a:r>
              <a:rPr lang="en-US" altLang="ko-KR" sz="1100" kern="0" dirty="0">
                <a:solidFill>
                  <a:prstClr val="white"/>
                </a:solidFill>
              </a:rPr>
              <a:t>– 00PM</a:t>
            </a:r>
          </a:p>
        </p:txBody>
      </p:sp>
    </p:spTree>
    <p:extLst>
      <p:ext uri="{BB962C8B-B14F-4D97-AF65-F5344CB8AC3E}">
        <p14:creationId xmlns:p14="http://schemas.microsoft.com/office/powerpoint/2010/main" val="2922791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90C6A9E-828F-4904-A6C9-DAE8E1703B63}"/>
              </a:ext>
            </a:extLst>
          </p:cNvPr>
          <p:cNvSpPr txBox="1"/>
          <p:nvPr/>
        </p:nvSpPr>
        <p:spPr>
          <a:xfrm>
            <a:off x="1102582" y="2427562"/>
            <a:ext cx="10384574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[</a:t>
            </a:r>
            <a:r>
              <a:rPr lang="ko-KR" altLang="en-US" sz="20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뉴스</a:t>
            </a:r>
            <a:r>
              <a:rPr lang="en-US" altLang="ko-KR" sz="20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]</a:t>
            </a:r>
          </a:p>
          <a:p>
            <a:r>
              <a:rPr lang="ko-KR" altLang="en-US" sz="20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연합뉴스</a:t>
            </a:r>
            <a:r>
              <a:rPr lang="en-US" altLang="ko-KR" sz="20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. '</a:t>
            </a:r>
            <a:r>
              <a:rPr lang="ko-KR" altLang="en-US" sz="20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코로나 </a:t>
            </a:r>
            <a:r>
              <a:rPr lang="en-US" altLang="ko-KR" sz="20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19 </a:t>
            </a:r>
            <a:r>
              <a:rPr lang="ko-KR" altLang="en-US" sz="20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직격탄 대구 각종 지표서 경기침체 확인’</a:t>
            </a:r>
            <a:r>
              <a:rPr lang="en-US" altLang="ko-KR" sz="20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.</a:t>
            </a:r>
          </a:p>
          <a:p>
            <a:endParaRPr lang="en-US" altLang="ko-KR" sz="2000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  <a:p>
            <a:endParaRPr lang="en-US" altLang="ko-KR" sz="2000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  <a:p>
            <a:r>
              <a:rPr lang="en-US" altLang="ko-KR" sz="20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[</a:t>
            </a:r>
            <a:r>
              <a:rPr lang="ko-KR" altLang="en-US" sz="20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논문</a:t>
            </a:r>
            <a:r>
              <a:rPr lang="en-US" altLang="ko-KR" sz="20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]</a:t>
            </a:r>
          </a:p>
          <a:p>
            <a:r>
              <a:rPr lang="ko-KR" altLang="en-US" sz="20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국토연구원</a:t>
            </a:r>
            <a:r>
              <a:rPr lang="en-US" altLang="ko-KR" sz="20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. ‘</a:t>
            </a:r>
            <a:r>
              <a:rPr lang="ko-KR" altLang="en-US" sz="20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코로나</a:t>
            </a:r>
            <a:r>
              <a:rPr lang="en-US" altLang="ko-KR" sz="20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19</a:t>
            </a:r>
            <a:r>
              <a:rPr lang="ko-KR" altLang="en-US" sz="20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확산과 도시교통 수요 변화 </a:t>
            </a:r>
            <a:r>
              <a:rPr lang="en-US" altLang="ko-KR" sz="20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–</a:t>
            </a:r>
            <a:r>
              <a:rPr lang="ko-KR" altLang="en-US" sz="20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대구광역시 </a:t>
            </a:r>
            <a:r>
              <a:rPr lang="en-US" altLang="ko-KR" sz="20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2020</a:t>
            </a:r>
            <a:r>
              <a:rPr lang="ko-KR" altLang="en-US" sz="20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년 상반기 사례를 중심으로</a:t>
            </a:r>
            <a:r>
              <a:rPr lang="en-US" altLang="ko-KR" sz="20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-’.</a:t>
            </a:r>
          </a:p>
          <a:p>
            <a:r>
              <a:rPr lang="ko-KR" altLang="en-US" sz="20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충남발전연구원</a:t>
            </a:r>
            <a:r>
              <a:rPr lang="en-US" altLang="ko-KR" sz="20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. ‘</a:t>
            </a:r>
            <a:r>
              <a:rPr lang="ko-KR" altLang="en-US" sz="20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국내 대중교통서비스 유연화 가능성 </a:t>
            </a:r>
            <a:r>
              <a:rPr lang="en-US" altLang="ko-KR" sz="20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–</a:t>
            </a:r>
            <a:r>
              <a:rPr lang="ko-KR" altLang="en-US" sz="2000" dirty="0" err="1">
                <a:latin typeface="a타이틀고딕1" panose="02020600000000000000" pitchFamily="18" charset="-127"/>
                <a:ea typeface="a타이틀고딕1" panose="02020600000000000000" pitchFamily="18" charset="-127"/>
              </a:rPr>
              <a:t>소형승합차</a:t>
            </a:r>
            <a:r>
              <a:rPr lang="ko-KR" altLang="en-US" sz="20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 편</a:t>
            </a:r>
            <a:r>
              <a:rPr lang="en-US" altLang="ko-KR" sz="20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-’.</a:t>
            </a:r>
          </a:p>
          <a:p>
            <a:r>
              <a:rPr lang="ko-KR" altLang="en-US" sz="20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한국교통연구원</a:t>
            </a:r>
            <a:r>
              <a:rPr lang="en-US" altLang="ko-KR" sz="20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. ‘</a:t>
            </a:r>
            <a:r>
              <a:rPr lang="ko-KR" altLang="en-US" sz="20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코로나</a:t>
            </a:r>
            <a:r>
              <a:rPr lang="en-US" altLang="ko-KR" sz="20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19</a:t>
            </a:r>
            <a:r>
              <a:rPr lang="ko-KR" altLang="en-US" sz="20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의 교통부문 영향분석 및 대응방향’</a:t>
            </a:r>
            <a:r>
              <a:rPr lang="en-US" altLang="ko-KR" sz="20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.</a:t>
            </a:r>
            <a:endParaRPr lang="ko-KR" altLang="en-US" sz="13800" kern="0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4D797A9-96F1-4EBD-8ADE-71E5D2D65DC1}"/>
              </a:ext>
            </a:extLst>
          </p:cNvPr>
          <p:cNvSpPr/>
          <p:nvPr/>
        </p:nvSpPr>
        <p:spPr>
          <a:xfrm>
            <a:off x="0" y="-3"/>
            <a:ext cx="12192000" cy="1081193"/>
          </a:xfrm>
          <a:prstGeom prst="rect">
            <a:avLst/>
          </a:prstGeom>
          <a:solidFill>
            <a:srgbClr val="FBBA00"/>
          </a:solidFill>
          <a:ln>
            <a:noFill/>
          </a:ln>
          <a:effectLst>
            <a:outerShdw dist="25400" dir="5400000" algn="t" rotWithShape="0">
              <a:srgbClr val="643916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3200" b="1" i="1" kern="0" dirty="0">
                <a:solidFill>
                  <a:prstClr val="white"/>
                </a:solidFill>
              </a:rPr>
              <a:t>참고 자료</a:t>
            </a:r>
            <a:endParaRPr lang="en-US" altLang="ko-KR" sz="3200" b="1" i="1" kern="0" dirty="0">
              <a:solidFill>
                <a:prstClr val="white"/>
              </a:solidFill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ko-KR" altLang="en-US" sz="1100" kern="0" dirty="0" err="1">
                <a:solidFill>
                  <a:prstClr val="white"/>
                </a:solidFill>
              </a:rPr>
              <a:t>머신러닝기반</a:t>
            </a:r>
            <a:r>
              <a:rPr lang="ko-KR" altLang="en-US" sz="1100" kern="0" dirty="0">
                <a:solidFill>
                  <a:prstClr val="white"/>
                </a:solidFill>
              </a:rPr>
              <a:t> 빅데이터 응용 전문가과정 </a:t>
            </a:r>
            <a:r>
              <a:rPr lang="en-US" altLang="ko-KR" sz="1100" kern="0" dirty="0">
                <a:solidFill>
                  <a:prstClr val="white"/>
                </a:solidFill>
              </a:rPr>
              <a:t>– 00PM</a:t>
            </a:r>
          </a:p>
        </p:txBody>
      </p:sp>
    </p:spTree>
    <p:extLst>
      <p:ext uri="{BB962C8B-B14F-4D97-AF65-F5344CB8AC3E}">
        <p14:creationId xmlns:p14="http://schemas.microsoft.com/office/powerpoint/2010/main" val="23885696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코로나19'생활치료센터로 이송중인 환자들 - 화백신문">
            <a:extLst>
              <a:ext uri="{FF2B5EF4-FFF2-40B4-BE49-F238E27FC236}">
                <a16:creationId xmlns:a16="http://schemas.microsoft.com/office/drawing/2014/main" id="{6DF4E27E-1CD7-4DB7-BEC1-F17A80BC44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5080"/>
            <a:ext cx="12192000" cy="686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5633242-665D-43EE-A913-5973AD83A349}"/>
              </a:ext>
            </a:extLst>
          </p:cNvPr>
          <p:cNvSpPr txBox="1"/>
          <p:nvPr/>
        </p:nvSpPr>
        <p:spPr>
          <a:xfrm>
            <a:off x="2977198" y="1154156"/>
            <a:ext cx="6237605" cy="36317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5000" dirty="0">
                <a:solidFill>
                  <a:schemeClr val="accent4"/>
                </a:solidFill>
                <a:latin typeface="a치어리더" panose="02020600000000000000" pitchFamily="18" charset="-127"/>
                <a:ea typeface="a치어리더" panose="02020600000000000000" pitchFamily="18" charset="-127"/>
              </a:rPr>
              <a:t>01</a:t>
            </a:r>
          </a:p>
          <a:p>
            <a:pPr algn="ctr"/>
            <a:r>
              <a:rPr lang="ko-KR" altLang="en-US" sz="8000" dirty="0">
                <a:solidFill>
                  <a:schemeClr val="bg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주제 선정 배경</a:t>
            </a:r>
          </a:p>
        </p:txBody>
      </p:sp>
    </p:spTree>
    <p:extLst>
      <p:ext uri="{BB962C8B-B14F-4D97-AF65-F5344CB8AC3E}">
        <p14:creationId xmlns:p14="http://schemas.microsoft.com/office/powerpoint/2010/main" val="5353181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직사각형 50">
            <a:extLst>
              <a:ext uri="{FF2B5EF4-FFF2-40B4-BE49-F238E27FC236}">
                <a16:creationId xmlns:a16="http://schemas.microsoft.com/office/drawing/2014/main" id="{3DCE50AE-09D0-4E18-B518-4EBF4EEF0AE3}"/>
              </a:ext>
            </a:extLst>
          </p:cNvPr>
          <p:cNvSpPr/>
          <p:nvPr/>
        </p:nvSpPr>
        <p:spPr>
          <a:xfrm>
            <a:off x="0" y="-3"/>
            <a:ext cx="12192000" cy="1081193"/>
          </a:xfrm>
          <a:prstGeom prst="rect">
            <a:avLst/>
          </a:prstGeom>
          <a:solidFill>
            <a:srgbClr val="FBBA00"/>
          </a:solidFill>
          <a:ln>
            <a:noFill/>
          </a:ln>
          <a:effectLst>
            <a:outerShdw dist="25400" dir="5400000" algn="t" rotWithShape="0">
              <a:srgbClr val="643916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3200" b="1" i="1" kern="0" dirty="0">
                <a:solidFill>
                  <a:prstClr val="white"/>
                </a:solidFill>
              </a:rPr>
              <a:t>프로젝트 스케줄</a:t>
            </a:r>
            <a:endParaRPr lang="en-US" altLang="ko-KR" sz="3200" b="1" i="1" kern="0" dirty="0">
              <a:solidFill>
                <a:prstClr val="white"/>
              </a:solidFill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ko-KR" altLang="en-US" sz="1100" kern="0" dirty="0" err="1">
                <a:solidFill>
                  <a:prstClr val="white"/>
                </a:solidFill>
              </a:rPr>
              <a:t>머신러닝기반</a:t>
            </a:r>
            <a:r>
              <a:rPr lang="ko-KR" altLang="en-US" sz="1100" kern="0" dirty="0">
                <a:solidFill>
                  <a:prstClr val="white"/>
                </a:solidFill>
              </a:rPr>
              <a:t> 빅데이터 응용 전문가과정 </a:t>
            </a:r>
            <a:r>
              <a:rPr lang="en-US" altLang="ko-KR" sz="1100" kern="0" dirty="0">
                <a:solidFill>
                  <a:prstClr val="white"/>
                </a:solidFill>
              </a:rPr>
              <a:t>– 00PM</a:t>
            </a:r>
          </a:p>
        </p:txBody>
      </p:sp>
      <p:graphicFrame>
        <p:nvGraphicFramePr>
          <p:cNvPr id="45" name="표 44">
            <a:extLst>
              <a:ext uri="{FF2B5EF4-FFF2-40B4-BE49-F238E27FC236}">
                <a16:creationId xmlns:a16="http://schemas.microsoft.com/office/drawing/2014/main" id="{6F3F7DDC-545C-4FB8-9BB5-5717B75098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4054089"/>
              </p:ext>
            </p:extLst>
          </p:nvPr>
        </p:nvGraphicFramePr>
        <p:xfrm>
          <a:off x="445938" y="1556186"/>
          <a:ext cx="11300124" cy="44833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16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16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4167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416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6024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4052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2426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4167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41677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941677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941677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941677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3791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643916"/>
                          </a:solidFill>
                        </a:rPr>
                        <a:t>1</a:t>
                      </a:r>
                      <a:endParaRPr lang="ko-KR" altLang="en-US" sz="1400" dirty="0">
                        <a:solidFill>
                          <a:srgbClr val="643916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643916"/>
                          </a:solidFill>
                        </a:rPr>
                        <a:t>2</a:t>
                      </a:r>
                      <a:endParaRPr lang="ko-KR" altLang="en-US" sz="1400" dirty="0">
                        <a:solidFill>
                          <a:srgbClr val="643916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643916"/>
                          </a:solidFill>
                        </a:rPr>
                        <a:t>3</a:t>
                      </a:r>
                      <a:endParaRPr lang="ko-KR" altLang="en-US" sz="1400" dirty="0">
                        <a:solidFill>
                          <a:srgbClr val="643916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643916"/>
                          </a:solidFill>
                        </a:rPr>
                        <a:t>4</a:t>
                      </a:r>
                      <a:endParaRPr lang="ko-KR" altLang="en-US" sz="1400" dirty="0">
                        <a:solidFill>
                          <a:srgbClr val="643916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643916"/>
                          </a:solidFill>
                        </a:rPr>
                        <a:t>5</a:t>
                      </a:r>
                      <a:endParaRPr lang="ko-KR" altLang="en-US" sz="1400" dirty="0">
                        <a:solidFill>
                          <a:srgbClr val="643916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643916"/>
                          </a:solidFill>
                        </a:rPr>
                        <a:t>6</a:t>
                      </a:r>
                      <a:endParaRPr lang="ko-KR" altLang="en-US" sz="1400" dirty="0">
                        <a:solidFill>
                          <a:srgbClr val="643916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643916"/>
                          </a:solidFill>
                        </a:rPr>
                        <a:t>7</a:t>
                      </a:r>
                      <a:endParaRPr lang="ko-KR" altLang="en-US" sz="1400" dirty="0">
                        <a:solidFill>
                          <a:srgbClr val="643916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643916"/>
                          </a:solidFill>
                        </a:rPr>
                        <a:t>8</a:t>
                      </a:r>
                      <a:endParaRPr lang="ko-KR" altLang="en-US" sz="1400" dirty="0">
                        <a:solidFill>
                          <a:srgbClr val="643916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643916"/>
                          </a:solidFill>
                        </a:rPr>
                        <a:t>9</a:t>
                      </a:r>
                      <a:endParaRPr lang="ko-KR" altLang="en-US" sz="1400" dirty="0">
                        <a:solidFill>
                          <a:srgbClr val="643916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643916"/>
                          </a:solidFill>
                        </a:rPr>
                        <a:t>10</a:t>
                      </a:r>
                      <a:endParaRPr lang="ko-KR" altLang="en-US" sz="1400" dirty="0">
                        <a:solidFill>
                          <a:srgbClr val="643916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643916"/>
                          </a:solidFill>
                        </a:rPr>
                        <a:t>11</a:t>
                      </a:r>
                      <a:endParaRPr lang="ko-KR" altLang="en-US" sz="1400" dirty="0">
                        <a:solidFill>
                          <a:srgbClr val="643916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643916"/>
                          </a:solidFill>
                        </a:rPr>
                        <a:t>12</a:t>
                      </a:r>
                      <a:endParaRPr lang="ko-KR" altLang="en-US" sz="1400" dirty="0">
                        <a:solidFill>
                          <a:srgbClr val="643916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04217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75FF9D99-EB4B-42D6-95D2-A66627907619}"/>
              </a:ext>
            </a:extLst>
          </p:cNvPr>
          <p:cNvSpPr/>
          <p:nvPr/>
        </p:nvSpPr>
        <p:spPr>
          <a:xfrm>
            <a:off x="445938" y="2254062"/>
            <a:ext cx="943247" cy="102276"/>
          </a:xfrm>
          <a:prstGeom prst="roundRect">
            <a:avLst>
              <a:gd name="adj" fmla="val 50000"/>
            </a:avLst>
          </a:prstGeom>
          <a:solidFill>
            <a:srgbClr val="FBBA00"/>
          </a:solidFill>
          <a:ln w="19050">
            <a:solidFill>
              <a:srgbClr val="6439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7EA7CE44-1DFE-47FF-9B06-BD3E068970F8}"/>
              </a:ext>
            </a:extLst>
          </p:cNvPr>
          <p:cNvSpPr/>
          <p:nvPr/>
        </p:nvSpPr>
        <p:spPr>
          <a:xfrm>
            <a:off x="6096000" y="4293596"/>
            <a:ext cx="2836985" cy="131866"/>
          </a:xfrm>
          <a:prstGeom prst="roundRect">
            <a:avLst>
              <a:gd name="adj" fmla="val 50000"/>
            </a:avLst>
          </a:prstGeom>
          <a:solidFill>
            <a:srgbClr val="FBBA00"/>
          </a:solidFill>
          <a:ln w="19050">
            <a:solidFill>
              <a:srgbClr val="6439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</p:txBody>
      </p: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6DAAB43D-00DC-4895-B7C6-937BA5BC2C72}"/>
              </a:ext>
            </a:extLst>
          </p:cNvPr>
          <p:cNvSpPr/>
          <p:nvPr/>
        </p:nvSpPr>
        <p:spPr>
          <a:xfrm>
            <a:off x="9841522" y="5430140"/>
            <a:ext cx="1904539" cy="132460"/>
          </a:xfrm>
          <a:prstGeom prst="roundRect">
            <a:avLst>
              <a:gd name="adj" fmla="val 50000"/>
            </a:avLst>
          </a:prstGeom>
          <a:solidFill>
            <a:srgbClr val="FBBA00"/>
          </a:solidFill>
          <a:ln w="19050">
            <a:solidFill>
              <a:srgbClr val="6439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</p:txBody>
      </p:sp>
      <p:sp>
        <p:nvSpPr>
          <p:cNvPr id="57" name="사각형: 둥근 모서리 33">
            <a:extLst>
              <a:ext uri="{FF2B5EF4-FFF2-40B4-BE49-F238E27FC236}">
                <a16:creationId xmlns:a16="http://schemas.microsoft.com/office/drawing/2014/main" id="{8C0CAC2D-FDB2-4753-BE03-789A744A5F94}"/>
              </a:ext>
            </a:extLst>
          </p:cNvPr>
          <p:cNvSpPr/>
          <p:nvPr/>
        </p:nvSpPr>
        <p:spPr>
          <a:xfrm>
            <a:off x="445938" y="2727743"/>
            <a:ext cx="943247" cy="96414"/>
          </a:xfrm>
          <a:prstGeom prst="roundRect">
            <a:avLst>
              <a:gd name="adj" fmla="val 50000"/>
            </a:avLst>
          </a:prstGeom>
          <a:solidFill>
            <a:srgbClr val="FBBA00"/>
          </a:solidFill>
          <a:ln w="19050">
            <a:solidFill>
              <a:srgbClr val="6439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</p:txBody>
      </p:sp>
      <p:sp>
        <p:nvSpPr>
          <p:cNvPr id="59" name="사각형: 둥근 모서리 33">
            <a:extLst>
              <a:ext uri="{FF2B5EF4-FFF2-40B4-BE49-F238E27FC236}">
                <a16:creationId xmlns:a16="http://schemas.microsoft.com/office/drawing/2014/main" id="{0760E8B5-1C04-42F8-8CB7-06DBC10CC722}"/>
              </a:ext>
            </a:extLst>
          </p:cNvPr>
          <p:cNvSpPr/>
          <p:nvPr/>
        </p:nvSpPr>
        <p:spPr>
          <a:xfrm>
            <a:off x="445938" y="3155847"/>
            <a:ext cx="3733339" cy="109665"/>
          </a:xfrm>
          <a:prstGeom prst="roundRect">
            <a:avLst>
              <a:gd name="adj" fmla="val 50000"/>
            </a:avLst>
          </a:prstGeom>
          <a:solidFill>
            <a:srgbClr val="FBBA00"/>
          </a:solidFill>
          <a:ln w="19050">
            <a:solidFill>
              <a:srgbClr val="6439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</p:txBody>
      </p:sp>
      <p:sp>
        <p:nvSpPr>
          <p:cNvPr id="61" name="사각형: 둥근 모서리 33">
            <a:extLst>
              <a:ext uri="{FF2B5EF4-FFF2-40B4-BE49-F238E27FC236}">
                <a16:creationId xmlns:a16="http://schemas.microsoft.com/office/drawing/2014/main" id="{B3449532-DBD3-4C4C-8579-42950A70BC2E}"/>
              </a:ext>
            </a:extLst>
          </p:cNvPr>
          <p:cNvSpPr/>
          <p:nvPr/>
        </p:nvSpPr>
        <p:spPr>
          <a:xfrm>
            <a:off x="3252651" y="3685096"/>
            <a:ext cx="3888377" cy="109665"/>
          </a:xfrm>
          <a:prstGeom prst="roundRect">
            <a:avLst>
              <a:gd name="adj" fmla="val 50000"/>
            </a:avLst>
          </a:prstGeom>
          <a:solidFill>
            <a:srgbClr val="FBBA00"/>
          </a:solidFill>
          <a:ln w="19050">
            <a:solidFill>
              <a:srgbClr val="6439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</p:txBody>
      </p:sp>
      <p:sp>
        <p:nvSpPr>
          <p:cNvPr id="63" name="사각형: 둥근 모서리 42">
            <a:extLst>
              <a:ext uri="{FF2B5EF4-FFF2-40B4-BE49-F238E27FC236}">
                <a16:creationId xmlns:a16="http://schemas.microsoft.com/office/drawing/2014/main" id="{91EBBC90-22C5-4A81-997F-9BD933EF9D55}"/>
              </a:ext>
            </a:extLst>
          </p:cNvPr>
          <p:cNvSpPr/>
          <p:nvPr/>
        </p:nvSpPr>
        <p:spPr>
          <a:xfrm>
            <a:off x="7956806" y="4900458"/>
            <a:ext cx="2836985" cy="131866"/>
          </a:xfrm>
          <a:prstGeom prst="roundRect">
            <a:avLst>
              <a:gd name="adj" fmla="val 50000"/>
            </a:avLst>
          </a:prstGeom>
          <a:solidFill>
            <a:srgbClr val="FBBA00"/>
          </a:solidFill>
          <a:ln w="19050">
            <a:solidFill>
              <a:srgbClr val="6439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FA854ADE-30C4-4AC2-A319-AAC0EC311F65}"/>
              </a:ext>
            </a:extLst>
          </p:cNvPr>
          <p:cNvSpPr/>
          <p:nvPr/>
        </p:nvSpPr>
        <p:spPr>
          <a:xfrm>
            <a:off x="353251" y="1919130"/>
            <a:ext cx="1035934" cy="3370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b="1" dirty="0" err="1">
                <a:solidFill>
                  <a:prstClr val="black">
                    <a:lumMod val="75000"/>
                    <a:lumOff val="25000"/>
                  </a:prstClr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주제선정</a:t>
            </a:r>
            <a:endParaRPr lang="en-US" altLang="ko-KR" sz="1200" b="1" dirty="0">
              <a:solidFill>
                <a:prstClr val="black">
                  <a:lumMod val="75000"/>
                  <a:lumOff val="25000"/>
                </a:prstClr>
              </a:solidFill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BC4C3FC9-6E6F-4D58-BEDA-A123C90A914B}"/>
              </a:ext>
            </a:extLst>
          </p:cNvPr>
          <p:cNvSpPr/>
          <p:nvPr/>
        </p:nvSpPr>
        <p:spPr>
          <a:xfrm>
            <a:off x="419812" y="2359961"/>
            <a:ext cx="1035934" cy="3370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b="1" dirty="0">
                <a:solidFill>
                  <a:prstClr val="black">
                    <a:lumMod val="75000"/>
                    <a:lumOff val="25000"/>
                  </a:prstClr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자료수집</a:t>
            </a:r>
            <a:endParaRPr lang="en-US" altLang="ko-KR" sz="1200" b="1" dirty="0">
              <a:solidFill>
                <a:prstClr val="black">
                  <a:lumMod val="75000"/>
                  <a:lumOff val="25000"/>
                </a:prstClr>
              </a:solidFill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463E6B6E-ABD0-4BAD-8EC9-9069020CB394}"/>
              </a:ext>
            </a:extLst>
          </p:cNvPr>
          <p:cNvSpPr/>
          <p:nvPr/>
        </p:nvSpPr>
        <p:spPr>
          <a:xfrm>
            <a:off x="1363059" y="2817802"/>
            <a:ext cx="1231650" cy="3370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b="1" dirty="0">
                <a:solidFill>
                  <a:prstClr val="black">
                    <a:lumMod val="75000"/>
                    <a:lumOff val="25000"/>
                  </a:prstClr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데이터 전처리</a:t>
            </a:r>
            <a:endParaRPr lang="en-US" altLang="ko-KR" sz="1200" b="1" dirty="0">
              <a:solidFill>
                <a:prstClr val="black">
                  <a:lumMod val="75000"/>
                  <a:lumOff val="25000"/>
                </a:prstClr>
              </a:solidFill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F186737B-7A1E-4D9B-9172-4D94496ACC07}"/>
              </a:ext>
            </a:extLst>
          </p:cNvPr>
          <p:cNvSpPr/>
          <p:nvPr/>
        </p:nvSpPr>
        <p:spPr>
          <a:xfrm>
            <a:off x="4581014" y="3279824"/>
            <a:ext cx="1231650" cy="3370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b="1" dirty="0">
                <a:solidFill>
                  <a:prstClr val="black">
                    <a:lumMod val="75000"/>
                    <a:lumOff val="25000"/>
                  </a:prstClr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데이터 분석</a:t>
            </a:r>
            <a:endParaRPr lang="en-US" altLang="ko-KR" sz="1200" b="1" dirty="0">
              <a:solidFill>
                <a:prstClr val="black">
                  <a:lumMod val="75000"/>
                  <a:lumOff val="25000"/>
                </a:prstClr>
              </a:solidFill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B2D5BE2F-F91F-4E82-9E1A-E5FF8A548235}"/>
              </a:ext>
            </a:extLst>
          </p:cNvPr>
          <p:cNvSpPr/>
          <p:nvPr/>
        </p:nvSpPr>
        <p:spPr>
          <a:xfrm>
            <a:off x="6492835" y="3932742"/>
            <a:ext cx="2043314" cy="3370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b="1" dirty="0">
                <a:solidFill>
                  <a:prstClr val="black">
                    <a:lumMod val="75000"/>
                    <a:lumOff val="25000"/>
                  </a:prstClr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데이터 시각화</a:t>
            </a:r>
            <a:endParaRPr lang="en-US" altLang="ko-KR" sz="1200" b="1" dirty="0">
              <a:solidFill>
                <a:prstClr val="black">
                  <a:lumMod val="75000"/>
                  <a:lumOff val="25000"/>
                </a:prstClr>
              </a:solidFill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7DE23145-2F22-42F8-B25A-85604E0FCC2E}"/>
              </a:ext>
            </a:extLst>
          </p:cNvPr>
          <p:cNvSpPr/>
          <p:nvPr/>
        </p:nvSpPr>
        <p:spPr>
          <a:xfrm>
            <a:off x="8353641" y="4502454"/>
            <a:ext cx="2043314" cy="3370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b="1" dirty="0">
                <a:solidFill>
                  <a:prstClr val="black">
                    <a:lumMod val="75000"/>
                    <a:lumOff val="25000"/>
                  </a:prstClr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데이터 해석</a:t>
            </a:r>
            <a:endParaRPr lang="en-US" altLang="ko-KR" sz="1200" b="1" dirty="0">
              <a:solidFill>
                <a:prstClr val="black">
                  <a:lumMod val="75000"/>
                  <a:lumOff val="25000"/>
                </a:prstClr>
              </a:solidFill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B535864D-9B31-4E7C-BFE2-4466CE717340}"/>
              </a:ext>
            </a:extLst>
          </p:cNvPr>
          <p:cNvSpPr/>
          <p:nvPr/>
        </p:nvSpPr>
        <p:spPr>
          <a:xfrm>
            <a:off x="9772134" y="5068777"/>
            <a:ext cx="2043314" cy="3370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b="1" dirty="0">
                <a:solidFill>
                  <a:prstClr val="black">
                    <a:lumMod val="75000"/>
                    <a:lumOff val="25000"/>
                  </a:prstClr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데이터 결론</a:t>
            </a:r>
            <a:endParaRPr lang="en-US" altLang="ko-KR" sz="1200" b="1" dirty="0">
              <a:solidFill>
                <a:prstClr val="black">
                  <a:lumMod val="75000"/>
                  <a:lumOff val="25000"/>
                </a:prstClr>
              </a:solidFill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54407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직사각형 50">
            <a:extLst>
              <a:ext uri="{FF2B5EF4-FFF2-40B4-BE49-F238E27FC236}">
                <a16:creationId xmlns:a16="http://schemas.microsoft.com/office/drawing/2014/main" id="{3DCE50AE-09D0-4E18-B518-4EBF4EEF0AE3}"/>
              </a:ext>
            </a:extLst>
          </p:cNvPr>
          <p:cNvSpPr/>
          <p:nvPr/>
        </p:nvSpPr>
        <p:spPr>
          <a:xfrm>
            <a:off x="0" y="-3"/>
            <a:ext cx="12192000" cy="1081193"/>
          </a:xfrm>
          <a:prstGeom prst="rect">
            <a:avLst/>
          </a:prstGeom>
          <a:solidFill>
            <a:srgbClr val="FBBA00"/>
          </a:solidFill>
          <a:ln>
            <a:noFill/>
          </a:ln>
          <a:effectLst>
            <a:outerShdw dist="25400" dir="5400000" algn="t" rotWithShape="0">
              <a:srgbClr val="643916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3200" b="1" i="1" kern="0" dirty="0">
                <a:solidFill>
                  <a:prstClr val="white"/>
                </a:solidFill>
              </a:rPr>
              <a:t>팀원 소개</a:t>
            </a:r>
            <a:endParaRPr lang="en-US" altLang="ko-KR" sz="3200" b="1" i="1" kern="0" dirty="0">
              <a:solidFill>
                <a:prstClr val="white"/>
              </a:solidFill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ko-KR" altLang="en-US" sz="1100" kern="0" dirty="0" err="1">
                <a:solidFill>
                  <a:prstClr val="white"/>
                </a:solidFill>
              </a:rPr>
              <a:t>머신러닝기반</a:t>
            </a:r>
            <a:r>
              <a:rPr lang="ko-KR" altLang="en-US" sz="1100" kern="0" dirty="0">
                <a:solidFill>
                  <a:prstClr val="white"/>
                </a:solidFill>
              </a:rPr>
              <a:t> 빅데이터 응용 전문가과정 </a:t>
            </a:r>
            <a:r>
              <a:rPr lang="en-US" altLang="ko-KR" sz="1100" kern="0" dirty="0">
                <a:solidFill>
                  <a:prstClr val="white"/>
                </a:solidFill>
              </a:rPr>
              <a:t>– 00PM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E40A625A-EAE6-4765-9F9E-D9F879703103}"/>
              </a:ext>
            </a:extLst>
          </p:cNvPr>
          <p:cNvSpPr/>
          <p:nvPr/>
        </p:nvSpPr>
        <p:spPr>
          <a:xfrm>
            <a:off x="507684" y="4962763"/>
            <a:ext cx="2693339" cy="10962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호남대학교 </a:t>
            </a:r>
            <a:r>
              <a:rPr lang="en-US" altLang="ko-KR" sz="1400" dirty="0">
                <a:solidFill>
                  <a:schemeClr val="tx1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/ </a:t>
            </a:r>
            <a:r>
              <a:rPr lang="ko-KR" altLang="en-US" sz="1400" dirty="0">
                <a:solidFill>
                  <a:schemeClr val="tx1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소프트웨어학과</a:t>
            </a:r>
            <a:endParaRPr lang="en-US" altLang="ko-KR" sz="1400" dirty="0">
              <a:solidFill>
                <a:schemeClr val="tx1"/>
              </a:solidFill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데이터 분석</a:t>
            </a:r>
            <a:endParaRPr lang="en-US" altLang="ko-KR" sz="1400" dirty="0">
              <a:solidFill>
                <a:schemeClr val="tx1"/>
              </a:solidFill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시각화</a:t>
            </a:r>
            <a:endParaRPr lang="en-US" altLang="ko-KR" sz="1400" dirty="0">
              <a:solidFill>
                <a:schemeClr val="tx1"/>
              </a:solidFill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데이터 전처리</a:t>
            </a:r>
          </a:p>
        </p:txBody>
      </p:sp>
      <p:sp>
        <p:nvSpPr>
          <p:cNvPr id="35" name="모서리가 둥근 직사각형 46">
            <a:extLst>
              <a:ext uri="{FF2B5EF4-FFF2-40B4-BE49-F238E27FC236}">
                <a16:creationId xmlns:a16="http://schemas.microsoft.com/office/drawing/2014/main" id="{9AACD286-FB9F-4D48-B73F-E70A82D01364}"/>
              </a:ext>
            </a:extLst>
          </p:cNvPr>
          <p:cNvSpPr/>
          <p:nvPr/>
        </p:nvSpPr>
        <p:spPr>
          <a:xfrm>
            <a:off x="1080846" y="4141975"/>
            <a:ext cx="1460828" cy="511962"/>
          </a:xfrm>
          <a:prstGeom prst="roundRect">
            <a:avLst>
              <a:gd name="adj" fmla="val 50000"/>
            </a:avLst>
          </a:prstGeom>
          <a:noFill/>
          <a:ln w="19050">
            <a:solidFill>
              <a:srgbClr val="6439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ko-KR" altLang="en-US" sz="2000" b="1" dirty="0">
                <a:solidFill>
                  <a:srgbClr val="643916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김진우</a:t>
            </a:r>
            <a:endParaRPr lang="en-US" altLang="ko-KR" sz="2000" b="1" dirty="0">
              <a:solidFill>
                <a:srgbClr val="643916"/>
              </a:solidFill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05E0D8D3-E3AB-4188-9E77-90D182E1FD26}"/>
              </a:ext>
            </a:extLst>
          </p:cNvPr>
          <p:cNvSpPr/>
          <p:nvPr/>
        </p:nvSpPr>
        <p:spPr>
          <a:xfrm>
            <a:off x="3451891" y="4964565"/>
            <a:ext cx="2693339" cy="10962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전남대학교 </a:t>
            </a:r>
            <a:r>
              <a:rPr lang="en-US" altLang="ko-KR" sz="1400" dirty="0">
                <a:solidFill>
                  <a:schemeClr val="tx1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/ </a:t>
            </a:r>
            <a:r>
              <a:rPr lang="ko-KR" altLang="en-US" sz="1400" dirty="0">
                <a:solidFill>
                  <a:schemeClr val="tx1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산업공학과</a:t>
            </a:r>
            <a:endParaRPr lang="en-US" altLang="ko-KR" sz="1400" dirty="0">
              <a:solidFill>
                <a:schemeClr val="tx1"/>
              </a:solidFill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schemeClr val="tx1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(</a:t>
            </a:r>
            <a:r>
              <a:rPr lang="ko-KR" altLang="en-US" sz="1400" dirty="0">
                <a:solidFill>
                  <a:schemeClr val="tx1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통계학과 부전공</a:t>
            </a:r>
            <a:r>
              <a:rPr lang="en-US" altLang="ko-KR" sz="1400" dirty="0">
                <a:solidFill>
                  <a:schemeClr val="tx1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)</a:t>
            </a: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데이터 분석</a:t>
            </a:r>
            <a:endParaRPr lang="en-US" altLang="ko-KR" sz="1400" dirty="0">
              <a:solidFill>
                <a:schemeClr val="tx1"/>
              </a:solidFill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시각화</a:t>
            </a:r>
            <a:endParaRPr lang="en-US" altLang="ko-KR" sz="1400" dirty="0">
              <a:solidFill>
                <a:schemeClr val="tx1"/>
              </a:solidFill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문서작업</a:t>
            </a:r>
          </a:p>
        </p:txBody>
      </p:sp>
      <p:sp>
        <p:nvSpPr>
          <p:cNvPr id="37" name="모서리가 둥근 직사각형 48">
            <a:extLst>
              <a:ext uri="{FF2B5EF4-FFF2-40B4-BE49-F238E27FC236}">
                <a16:creationId xmlns:a16="http://schemas.microsoft.com/office/drawing/2014/main" id="{1758E7F8-9C6C-4E9C-83C5-3173AFF3F998}"/>
              </a:ext>
            </a:extLst>
          </p:cNvPr>
          <p:cNvSpPr/>
          <p:nvPr/>
        </p:nvSpPr>
        <p:spPr>
          <a:xfrm>
            <a:off x="3978934" y="4141976"/>
            <a:ext cx="1460828" cy="511962"/>
          </a:xfrm>
          <a:prstGeom prst="roundRect">
            <a:avLst>
              <a:gd name="adj" fmla="val 50000"/>
            </a:avLst>
          </a:prstGeom>
          <a:solidFill>
            <a:srgbClr val="FBBA00"/>
          </a:solidFill>
          <a:ln w="19050">
            <a:solidFill>
              <a:srgbClr val="6439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ko-KR" altLang="en-US" sz="2000" b="1" dirty="0">
                <a:solidFill>
                  <a:prstClr val="white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강민경</a:t>
            </a:r>
            <a:endParaRPr lang="en-US" altLang="ko-KR" sz="2000" b="1" dirty="0">
              <a:solidFill>
                <a:prstClr val="white"/>
              </a:solidFill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A00E671A-641B-43E6-828D-F8445E4EEF93}"/>
              </a:ext>
            </a:extLst>
          </p:cNvPr>
          <p:cNvSpPr/>
          <p:nvPr/>
        </p:nvSpPr>
        <p:spPr>
          <a:xfrm>
            <a:off x="6165491" y="4964565"/>
            <a:ext cx="2693339" cy="10962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전남대학교 </a:t>
            </a:r>
            <a:r>
              <a:rPr lang="en-US" altLang="ko-KR" sz="1400" dirty="0">
                <a:solidFill>
                  <a:schemeClr val="tx1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/ </a:t>
            </a:r>
            <a:r>
              <a:rPr lang="ko-KR" altLang="en-US" sz="1400" dirty="0">
                <a:solidFill>
                  <a:schemeClr val="tx1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산업공학과</a:t>
            </a:r>
            <a:endParaRPr lang="en-US" altLang="ko-KR" sz="1400" dirty="0">
              <a:solidFill>
                <a:schemeClr val="tx1"/>
              </a:solidFill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schemeClr val="tx1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(</a:t>
            </a:r>
            <a:r>
              <a:rPr lang="ko-KR" altLang="en-US" sz="1400" dirty="0">
                <a:solidFill>
                  <a:schemeClr val="tx1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컴퓨터공학과 부전공</a:t>
            </a:r>
            <a:r>
              <a:rPr lang="en-US" altLang="ko-KR" sz="1400" dirty="0">
                <a:solidFill>
                  <a:schemeClr val="tx1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)</a:t>
            </a: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데이터 분석</a:t>
            </a:r>
            <a:endParaRPr lang="en-US" altLang="ko-KR" sz="1400" dirty="0">
              <a:solidFill>
                <a:schemeClr val="tx1"/>
              </a:solidFill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시각화</a:t>
            </a:r>
            <a:endParaRPr lang="en-US" altLang="ko-KR" sz="1400" dirty="0">
              <a:solidFill>
                <a:schemeClr val="tx1"/>
              </a:solidFill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발표</a:t>
            </a:r>
          </a:p>
        </p:txBody>
      </p:sp>
      <p:sp>
        <p:nvSpPr>
          <p:cNvPr id="40" name="모서리가 둥근 직사각형 50">
            <a:extLst>
              <a:ext uri="{FF2B5EF4-FFF2-40B4-BE49-F238E27FC236}">
                <a16:creationId xmlns:a16="http://schemas.microsoft.com/office/drawing/2014/main" id="{A0D04A1A-DCC2-40F6-9616-BCC225EA10B2}"/>
              </a:ext>
            </a:extLst>
          </p:cNvPr>
          <p:cNvSpPr/>
          <p:nvPr/>
        </p:nvSpPr>
        <p:spPr>
          <a:xfrm>
            <a:off x="6831247" y="4141975"/>
            <a:ext cx="1460828" cy="51196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rgbClr val="6439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ko-KR" altLang="en-US" sz="2000" b="1" dirty="0">
                <a:solidFill>
                  <a:srgbClr val="643916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이윤우</a:t>
            </a:r>
            <a:endParaRPr lang="en-US" altLang="ko-KR" sz="2000" b="1" dirty="0">
              <a:solidFill>
                <a:srgbClr val="643916"/>
              </a:solidFill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</p:txBody>
      </p:sp>
      <p:sp>
        <p:nvSpPr>
          <p:cNvPr id="2" name="타원 1"/>
          <p:cNvSpPr/>
          <p:nvPr/>
        </p:nvSpPr>
        <p:spPr>
          <a:xfrm>
            <a:off x="908847" y="1860569"/>
            <a:ext cx="1972580" cy="1972580"/>
          </a:xfrm>
          <a:prstGeom prst="ellipse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solidFill>
              <a:srgbClr val="6439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3688332" y="1860569"/>
            <a:ext cx="1972580" cy="1972580"/>
          </a:xfrm>
          <a:prstGeom prst="ellipse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solidFill>
              <a:srgbClr val="6439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6401932" y="1860569"/>
            <a:ext cx="1972580" cy="1972580"/>
          </a:xfrm>
          <a:prstGeom prst="ellipse">
            <a:avLst/>
          </a:prstGeom>
          <a:blipFill dpi="0"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solidFill>
              <a:srgbClr val="6439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00E671A-641B-43E6-828D-F8445E4EEF93}"/>
              </a:ext>
            </a:extLst>
          </p:cNvPr>
          <p:cNvSpPr/>
          <p:nvPr/>
        </p:nvSpPr>
        <p:spPr>
          <a:xfrm>
            <a:off x="9025681" y="4964565"/>
            <a:ext cx="2693339" cy="10962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전남대학교 </a:t>
            </a:r>
            <a:r>
              <a:rPr lang="en-US" altLang="ko-KR" sz="1400" dirty="0">
                <a:solidFill>
                  <a:schemeClr val="tx1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/ </a:t>
            </a:r>
            <a:r>
              <a:rPr lang="ko-KR" altLang="en-US" sz="1400" dirty="0">
                <a:solidFill>
                  <a:schemeClr val="tx1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수학과</a:t>
            </a:r>
            <a:endParaRPr lang="en-US" altLang="ko-KR" sz="1400" dirty="0">
              <a:solidFill>
                <a:schemeClr val="tx1"/>
              </a:solidFill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schemeClr val="tx1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(</a:t>
            </a:r>
            <a:r>
              <a:rPr lang="ko-KR" altLang="en-US" sz="1400" dirty="0">
                <a:solidFill>
                  <a:schemeClr val="tx1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컴퓨터공학과 복수전공</a:t>
            </a:r>
            <a:r>
              <a:rPr lang="en-US" altLang="ko-KR" sz="1400" dirty="0">
                <a:solidFill>
                  <a:schemeClr val="tx1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)</a:t>
            </a: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통계처리</a:t>
            </a:r>
            <a:endParaRPr lang="en-US" altLang="ko-KR" sz="1400" dirty="0">
              <a:solidFill>
                <a:schemeClr val="tx1"/>
              </a:solidFill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schemeClr val="tx1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PPT</a:t>
            </a: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데이터 분석</a:t>
            </a:r>
          </a:p>
        </p:txBody>
      </p:sp>
      <p:sp>
        <p:nvSpPr>
          <p:cNvPr id="22" name="모서리가 둥근 직사각형 50">
            <a:extLst>
              <a:ext uri="{FF2B5EF4-FFF2-40B4-BE49-F238E27FC236}">
                <a16:creationId xmlns:a16="http://schemas.microsoft.com/office/drawing/2014/main" id="{A0D04A1A-DCC2-40F6-9616-BCC225EA10B2}"/>
              </a:ext>
            </a:extLst>
          </p:cNvPr>
          <p:cNvSpPr/>
          <p:nvPr/>
        </p:nvSpPr>
        <p:spPr>
          <a:xfrm>
            <a:off x="9641937" y="4126072"/>
            <a:ext cx="1460828" cy="511962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 w="19050">
            <a:solidFill>
              <a:srgbClr val="6439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ko-KR" altLang="en-US" sz="2000" b="1" dirty="0" err="1">
                <a:solidFill>
                  <a:srgbClr val="643916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성아연</a:t>
            </a:r>
            <a:endParaRPr lang="en-US" altLang="ko-KR" sz="2000" b="1" dirty="0">
              <a:solidFill>
                <a:srgbClr val="643916"/>
              </a:solidFill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9262122" y="1860569"/>
            <a:ext cx="1972580" cy="1972580"/>
          </a:xfrm>
          <a:prstGeom prst="ellipse">
            <a:avLst/>
          </a:prstGeom>
          <a:blipFill dpi="0"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solidFill>
              <a:srgbClr val="6439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77999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B0BFC47-9D04-4A7E-8BA8-22714E45DB06}"/>
              </a:ext>
            </a:extLst>
          </p:cNvPr>
          <p:cNvSpPr txBox="1"/>
          <p:nvPr/>
        </p:nvSpPr>
        <p:spPr>
          <a:xfrm>
            <a:off x="425266" y="301879"/>
            <a:ext cx="5870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solidFill>
                  <a:srgbClr val="FFC000"/>
                </a:solidFill>
                <a:latin typeface="a치어리더" panose="02020600000000000000" pitchFamily="18" charset="-127"/>
                <a:ea typeface="a치어리더" panose="02020600000000000000" pitchFamily="18" charset="-127"/>
              </a:rPr>
              <a:t>01</a:t>
            </a:r>
            <a:endParaRPr lang="ko-KR" altLang="en-US" sz="2800" dirty="0">
              <a:solidFill>
                <a:srgbClr val="FFC000"/>
              </a:solidFill>
              <a:latin typeface="a치어리더" panose="02020600000000000000" pitchFamily="18" charset="-127"/>
              <a:ea typeface="a치어리더" panose="02020600000000000000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17A659-B7BA-42A0-9F01-855BA33C3756}"/>
              </a:ext>
            </a:extLst>
          </p:cNvPr>
          <p:cNvSpPr txBox="1"/>
          <p:nvPr/>
        </p:nvSpPr>
        <p:spPr>
          <a:xfrm>
            <a:off x="1012286" y="336700"/>
            <a:ext cx="73292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주제 선정 배경 </a:t>
            </a:r>
            <a:r>
              <a:rPr lang="en-US" altLang="ko-KR" sz="2000" b="1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- </a:t>
            </a:r>
            <a:r>
              <a:rPr lang="ko-KR" altLang="en-US" sz="2000" kern="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브레인스토밍을 통한 아이디어 구상 및 자료 </a:t>
            </a:r>
            <a:r>
              <a:rPr lang="ko-KR" altLang="en-US" sz="2000" kern="0" dirty="0" err="1">
                <a:latin typeface="a타이틀고딕1" panose="02020600000000000000" pitchFamily="18" charset="-127"/>
                <a:ea typeface="a타이틀고딕1" panose="02020600000000000000" pitchFamily="18" charset="-127"/>
              </a:rPr>
              <a:t>서칭</a:t>
            </a:r>
            <a:endParaRPr lang="ko-KR" altLang="en-US" sz="16500" kern="0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314FCB90-CB43-4621-8454-081C6754979F}"/>
              </a:ext>
            </a:extLst>
          </p:cNvPr>
          <p:cNvSpPr/>
          <p:nvPr/>
        </p:nvSpPr>
        <p:spPr>
          <a:xfrm>
            <a:off x="3106785" y="1863395"/>
            <a:ext cx="3978756" cy="3978756"/>
          </a:xfrm>
          <a:prstGeom prst="ellipse">
            <a:avLst/>
          </a:prstGeom>
          <a:noFill/>
          <a:ln w="28575">
            <a:solidFill>
              <a:schemeClr val="accent2"/>
            </a:solidFill>
            <a:extLst>
              <a:ext uri="{C807C97D-BFC1-408E-A445-0C87EB9F89A2}">
                <ask:lineSketchStyleProps xmlns:ask="http://schemas.microsoft.com/office/drawing/2018/sketchyshapes" sd="879248734">
                  <a:custGeom>
                    <a:avLst/>
                    <a:gdLst>
                      <a:gd name="connsiteX0" fmla="*/ 0 w 2719754"/>
                      <a:gd name="connsiteY0" fmla="*/ 1359877 h 2719754"/>
                      <a:gd name="connsiteX1" fmla="*/ 1359877 w 2719754"/>
                      <a:gd name="connsiteY1" fmla="*/ 0 h 2719754"/>
                      <a:gd name="connsiteX2" fmla="*/ 2719754 w 2719754"/>
                      <a:gd name="connsiteY2" fmla="*/ 1359877 h 2719754"/>
                      <a:gd name="connsiteX3" fmla="*/ 1359877 w 2719754"/>
                      <a:gd name="connsiteY3" fmla="*/ 2719754 h 2719754"/>
                      <a:gd name="connsiteX4" fmla="*/ 0 w 2719754"/>
                      <a:gd name="connsiteY4" fmla="*/ 1359877 h 27197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719754" h="2719754" extrusionOk="0">
                        <a:moveTo>
                          <a:pt x="0" y="1359877"/>
                        </a:moveTo>
                        <a:cubicBezTo>
                          <a:pt x="-96889" y="494904"/>
                          <a:pt x="635197" y="-9570"/>
                          <a:pt x="1359877" y="0"/>
                        </a:cubicBezTo>
                        <a:cubicBezTo>
                          <a:pt x="2004516" y="59781"/>
                          <a:pt x="2738627" y="603206"/>
                          <a:pt x="2719754" y="1359877"/>
                        </a:cubicBezTo>
                        <a:cubicBezTo>
                          <a:pt x="2708049" y="2087580"/>
                          <a:pt x="2086767" y="2794897"/>
                          <a:pt x="1359877" y="2719754"/>
                        </a:cubicBezTo>
                        <a:cubicBezTo>
                          <a:pt x="623685" y="2699272"/>
                          <a:pt x="81217" y="2104233"/>
                          <a:pt x="0" y="1359877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2646F66D-5166-458E-A08C-5DBCA608EA18}"/>
              </a:ext>
            </a:extLst>
          </p:cNvPr>
          <p:cNvSpPr/>
          <p:nvPr/>
        </p:nvSpPr>
        <p:spPr>
          <a:xfrm>
            <a:off x="5123009" y="1863395"/>
            <a:ext cx="3978756" cy="3978756"/>
          </a:xfrm>
          <a:prstGeom prst="ellipse">
            <a:avLst/>
          </a:prstGeom>
          <a:noFill/>
          <a:ln w="28575">
            <a:solidFill>
              <a:schemeClr val="accent2"/>
            </a:solidFill>
            <a:extLst>
              <a:ext uri="{C807C97D-BFC1-408E-A445-0C87EB9F89A2}">
                <ask:lineSketchStyleProps xmlns:ask="http://schemas.microsoft.com/office/drawing/2018/sketchyshapes" sd="879248734">
                  <a:custGeom>
                    <a:avLst/>
                    <a:gdLst>
                      <a:gd name="connsiteX0" fmla="*/ 0 w 2719754"/>
                      <a:gd name="connsiteY0" fmla="*/ 1359877 h 2719754"/>
                      <a:gd name="connsiteX1" fmla="*/ 1359877 w 2719754"/>
                      <a:gd name="connsiteY1" fmla="*/ 0 h 2719754"/>
                      <a:gd name="connsiteX2" fmla="*/ 2719754 w 2719754"/>
                      <a:gd name="connsiteY2" fmla="*/ 1359877 h 2719754"/>
                      <a:gd name="connsiteX3" fmla="*/ 1359877 w 2719754"/>
                      <a:gd name="connsiteY3" fmla="*/ 2719754 h 2719754"/>
                      <a:gd name="connsiteX4" fmla="*/ 0 w 2719754"/>
                      <a:gd name="connsiteY4" fmla="*/ 1359877 h 27197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719754" h="2719754" extrusionOk="0">
                        <a:moveTo>
                          <a:pt x="0" y="1359877"/>
                        </a:moveTo>
                        <a:cubicBezTo>
                          <a:pt x="-96889" y="494904"/>
                          <a:pt x="635197" y="-9570"/>
                          <a:pt x="1359877" y="0"/>
                        </a:cubicBezTo>
                        <a:cubicBezTo>
                          <a:pt x="2004516" y="59781"/>
                          <a:pt x="2738627" y="603206"/>
                          <a:pt x="2719754" y="1359877"/>
                        </a:cubicBezTo>
                        <a:cubicBezTo>
                          <a:pt x="2708049" y="2087580"/>
                          <a:pt x="2086767" y="2794897"/>
                          <a:pt x="1359877" y="2719754"/>
                        </a:cubicBezTo>
                        <a:cubicBezTo>
                          <a:pt x="623685" y="2699272"/>
                          <a:pt x="81217" y="2104233"/>
                          <a:pt x="0" y="1359877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0F37319-791E-4C97-8E52-022A75203B2A}"/>
              </a:ext>
            </a:extLst>
          </p:cNvPr>
          <p:cNvSpPr txBox="1"/>
          <p:nvPr/>
        </p:nvSpPr>
        <p:spPr>
          <a:xfrm rot="20887150">
            <a:off x="1938524" y="1863395"/>
            <a:ext cx="9701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vN 즐거운이야기 Light" panose="02020603020101020101" pitchFamily="18" charset="-127"/>
                <a:ea typeface="tvN 즐거운이야기 Light" panose="02020603020101020101" pitchFamily="18" charset="-127"/>
              </a:rPr>
              <a:t>여행</a:t>
            </a:r>
            <a:r>
              <a:rPr lang="en-US" altLang="ko-KR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vN 즐거운이야기 Light" panose="02020603020101020101" pitchFamily="18" charset="-127"/>
                <a:ea typeface="tvN 즐거운이야기 Light" panose="02020603020101020101" pitchFamily="18" charset="-127"/>
              </a:rPr>
              <a:t>?</a:t>
            </a:r>
            <a:endParaRPr lang="ko-KR" altLang="en-US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vN 즐거운이야기 Light" panose="02020603020101020101" pitchFamily="18" charset="-127"/>
              <a:ea typeface="tvN 즐거운이야기 Light" panose="020206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F6C038-D7B9-49F5-883A-28E8D23AB66A}"/>
              </a:ext>
            </a:extLst>
          </p:cNvPr>
          <p:cNvSpPr txBox="1"/>
          <p:nvPr/>
        </p:nvSpPr>
        <p:spPr>
          <a:xfrm rot="768938">
            <a:off x="718776" y="3574757"/>
            <a:ext cx="12618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vN 즐거운이야기 Light" panose="02020603020101020101" pitchFamily="18" charset="-127"/>
                <a:ea typeface="tvN 즐거운이야기 Light" panose="02020603020101020101" pitchFamily="18" charset="-127"/>
              </a:rPr>
              <a:t>자전거</a:t>
            </a:r>
            <a:r>
              <a:rPr lang="en-US" altLang="ko-KR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vN 즐거운이야기 Light" panose="02020603020101020101" pitchFamily="18" charset="-127"/>
                <a:ea typeface="tvN 즐거운이야기 Light" panose="02020603020101020101" pitchFamily="18" charset="-127"/>
              </a:rPr>
              <a:t>?</a:t>
            </a:r>
            <a:endParaRPr lang="ko-KR" altLang="en-US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vN 즐거운이야기 Light" panose="02020603020101020101" pitchFamily="18" charset="-127"/>
              <a:ea typeface="tvN 즐거운이야기 Light" panose="020206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C94CDEC-8410-4CD8-8B03-BF2646818D00}"/>
              </a:ext>
            </a:extLst>
          </p:cNvPr>
          <p:cNvSpPr txBox="1"/>
          <p:nvPr/>
        </p:nvSpPr>
        <p:spPr>
          <a:xfrm>
            <a:off x="2046069" y="5194066"/>
            <a:ext cx="10663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vN 즐거운이야기 Light" panose="02020603020101020101" pitchFamily="18" charset="-127"/>
                <a:ea typeface="tvN 즐거운이야기 Light" panose="02020603020101020101" pitchFamily="18" charset="-127"/>
              </a:rPr>
              <a:t>휴게소</a:t>
            </a:r>
            <a:r>
              <a:rPr lang="en-US" altLang="ko-KR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vN 즐거운이야기 Light" panose="02020603020101020101" pitchFamily="18" charset="-127"/>
                <a:ea typeface="tvN 즐거운이야기 Light" panose="02020603020101020101" pitchFamily="18" charset="-127"/>
              </a:rPr>
              <a:t>?</a:t>
            </a:r>
            <a:endParaRPr lang="ko-KR" altLang="en-US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vN 즐거운이야기 Light" panose="02020603020101020101" pitchFamily="18" charset="-127"/>
              <a:ea typeface="tvN 즐거운이야기 Light" panose="0202060302010102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CE69AB1-5E59-49EF-AC98-AFB1E3F187E5}"/>
              </a:ext>
            </a:extLst>
          </p:cNvPr>
          <p:cNvSpPr txBox="1"/>
          <p:nvPr/>
        </p:nvSpPr>
        <p:spPr>
          <a:xfrm rot="702319">
            <a:off x="9012063" y="2294137"/>
            <a:ext cx="12009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vN 즐거운이야기 Light" panose="02020603020101020101" pitchFamily="18" charset="-127"/>
                <a:ea typeface="tvN 즐거운이야기 Light" panose="02020603020101020101" pitchFamily="18" charset="-127"/>
              </a:rPr>
              <a:t>자가용</a:t>
            </a:r>
            <a:r>
              <a:rPr lang="en-US" altLang="ko-KR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vN 즐거운이야기 Light" panose="02020603020101020101" pitchFamily="18" charset="-127"/>
                <a:ea typeface="tvN 즐거운이야기 Light" panose="02020603020101020101" pitchFamily="18" charset="-127"/>
              </a:rPr>
              <a:t>?</a:t>
            </a:r>
            <a:endParaRPr lang="ko-KR" altLang="en-US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vN 즐거운이야기 Light" panose="02020603020101020101" pitchFamily="18" charset="-127"/>
              <a:ea typeface="tvN 즐거운이야기 Light" panose="02020603020101020101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D7A326B-22D9-4FB3-B6A0-970178F675AF}"/>
              </a:ext>
            </a:extLst>
          </p:cNvPr>
          <p:cNvSpPr txBox="1"/>
          <p:nvPr/>
        </p:nvSpPr>
        <p:spPr>
          <a:xfrm rot="1452775">
            <a:off x="10112493" y="4221088"/>
            <a:ext cx="12041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vN 즐거운이야기 Light" panose="02020603020101020101" pitchFamily="18" charset="-127"/>
                <a:ea typeface="tvN 즐거운이야기 Light" panose="02020603020101020101" pitchFamily="18" charset="-127"/>
              </a:rPr>
              <a:t>씽씽이</a:t>
            </a:r>
            <a:r>
              <a:rPr lang="en-US" altLang="ko-KR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vN 즐거운이야기 Light" panose="02020603020101020101" pitchFamily="18" charset="-127"/>
                <a:ea typeface="tvN 즐거운이야기 Light" panose="02020603020101020101" pitchFamily="18" charset="-127"/>
              </a:rPr>
              <a:t>?</a:t>
            </a:r>
            <a:endParaRPr lang="ko-KR" altLang="en-US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vN 즐거운이야기 Light" panose="02020603020101020101" pitchFamily="18" charset="-127"/>
              <a:ea typeface="tvN 즐거운이야기 Light" panose="02020603020101020101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57F9693-3FD7-4741-B95D-58DCC82CC7CE}"/>
              </a:ext>
            </a:extLst>
          </p:cNvPr>
          <p:cNvSpPr txBox="1"/>
          <p:nvPr/>
        </p:nvSpPr>
        <p:spPr>
          <a:xfrm rot="20434357">
            <a:off x="8125531" y="5617279"/>
            <a:ext cx="14045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vN 즐거운이야기 Light" panose="02020603020101020101" pitchFamily="18" charset="-127"/>
                <a:ea typeface="tvN 즐거운이야기 Light" panose="02020603020101020101" pitchFamily="18" charset="-127"/>
              </a:rPr>
              <a:t>경로알림</a:t>
            </a:r>
            <a:r>
              <a:rPr lang="en-US" altLang="ko-KR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vN 즐거운이야기 Light" panose="02020603020101020101" pitchFamily="18" charset="-127"/>
                <a:ea typeface="tvN 즐거운이야기 Light" panose="02020603020101020101" pitchFamily="18" charset="-127"/>
              </a:rPr>
              <a:t>?</a:t>
            </a:r>
            <a:endParaRPr lang="ko-KR" altLang="en-US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vN 즐거운이야기 Light" panose="02020603020101020101" pitchFamily="18" charset="-127"/>
              <a:ea typeface="tvN 즐거운이야기 Light" panose="02020603020101020101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BF0DC3B-96AD-4828-B2FB-D9BDD56A23C4}"/>
              </a:ext>
            </a:extLst>
          </p:cNvPr>
          <p:cNvSpPr txBox="1"/>
          <p:nvPr/>
        </p:nvSpPr>
        <p:spPr>
          <a:xfrm>
            <a:off x="3106785" y="3519121"/>
            <a:ext cx="20854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COVID 19</a:t>
            </a:r>
            <a:endParaRPr lang="ko-KR" altLang="en-US" sz="3200" b="1" dirty="0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71F97D7-88FC-4F9F-ADB7-0BDB52F349D2}"/>
              </a:ext>
            </a:extLst>
          </p:cNvPr>
          <p:cNvSpPr txBox="1"/>
          <p:nvPr/>
        </p:nvSpPr>
        <p:spPr>
          <a:xfrm>
            <a:off x="7112387" y="3519121"/>
            <a:ext cx="17649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교통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F110198-965F-4B22-8D9F-82062874FCCA}"/>
              </a:ext>
            </a:extLst>
          </p:cNvPr>
          <p:cNvSpPr txBox="1"/>
          <p:nvPr/>
        </p:nvSpPr>
        <p:spPr>
          <a:xfrm>
            <a:off x="5558833" y="2591765"/>
            <a:ext cx="1074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집단 감염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D7983FD-74D6-488D-8ECA-06C2BBBE681A}"/>
              </a:ext>
            </a:extLst>
          </p:cNvPr>
          <p:cNvSpPr txBox="1"/>
          <p:nvPr/>
        </p:nvSpPr>
        <p:spPr>
          <a:xfrm>
            <a:off x="5691081" y="4777324"/>
            <a:ext cx="809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마스크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024B30E-03D7-4337-B3C4-8A25E86642AB}"/>
              </a:ext>
            </a:extLst>
          </p:cNvPr>
          <p:cNvSpPr txBox="1"/>
          <p:nvPr/>
        </p:nvSpPr>
        <p:spPr>
          <a:xfrm>
            <a:off x="5772824" y="3135618"/>
            <a:ext cx="12218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해외입국자</a:t>
            </a:r>
            <a:endParaRPr lang="en-US" altLang="ko-KR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  <a:p>
            <a:pPr algn="ctr"/>
            <a:r>
              <a:rPr lang="ko-KR" altLang="en-US" dirty="0" err="1">
                <a:latin typeface="a타이틀고딕1" panose="02020600000000000000" pitchFamily="18" charset="-127"/>
                <a:ea typeface="a타이틀고딕1" panose="02020600000000000000" pitchFamily="18" charset="-127"/>
              </a:rPr>
              <a:t>전용칸</a:t>
            </a:r>
            <a:endParaRPr lang="ko-KR" altLang="en-US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E2A2F97-ED90-4EE8-B13F-D53E176B33E4}"/>
              </a:ext>
            </a:extLst>
          </p:cNvPr>
          <p:cNvSpPr txBox="1"/>
          <p:nvPr/>
        </p:nvSpPr>
        <p:spPr>
          <a:xfrm>
            <a:off x="5327380" y="3956471"/>
            <a:ext cx="9909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사회적</a:t>
            </a:r>
            <a:endParaRPr lang="en-US" altLang="ko-KR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  <a:p>
            <a:pPr algn="ctr"/>
            <a:r>
              <a:rPr lang="ko-KR" altLang="en-US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거리두기</a:t>
            </a:r>
          </a:p>
        </p:txBody>
      </p:sp>
    </p:spTree>
    <p:extLst>
      <p:ext uri="{BB962C8B-B14F-4D97-AF65-F5344CB8AC3E}">
        <p14:creationId xmlns:p14="http://schemas.microsoft.com/office/powerpoint/2010/main" val="41347986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E6F994-2B03-49CE-A25D-420998FE289A}"/>
              </a:ext>
            </a:extLst>
          </p:cNvPr>
          <p:cNvSpPr txBox="1"/>
          <p:nvPr/>
        </p:nvSpPr>
        <p:spPr>
          <a:xfrm>
            <a:off x="425266" y="301879"/>
            <a:ext cx="5870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solidFill>
                  <a:srgbClr val="FFC000"/>
                </a:solidFill>
                <a:latin typeface="a치어리더" panose="02020600000000000000" pitchFamily="18" charset="-127"/>
                <a:ea typeface="a치어리더" panose="02020600000000000000" pitchFamily="18" charset="-127"/>
              </a:rPr>
              <a:t>01</a:t>
            </a:r>
            <a:endParaRPr lang="ko-KR" altLang="en-US" sz="2800" dirty="0">
              <a:solidFill>
                <a:srgbClr val="FFC000"/>
              </a:solidFill>
              <a:latin typeface="a치어리더" panose="02020600000000000000" pitchFamily="18" charset="-127"/>
              <a:ea typeface="a치어리더" panose="02020600000000000000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849A98-C0F0-4837-94E7-1B4A654B9AE2}"/>
              </a:ext>
            </a:extLst>
          </p:cNvPr>
          <p:cNvSpPr txBox="1"/>
          <p:nvPr/>
        </p:nvSpPr>
        <p:spPr>
          <a:xfrm>
            <a:off x="1012286" y="336700"/>
            <a:ext cx="20152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주제 선정 배경</a:t>
            </a:r>
            <a:endParaRPr lang="ko-KR" altLang="en-US" sz="16500" kern="0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3452081-A933-4595-B131-F4560B1D9B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1760" y="1904998"/>
            <a:ext cx="8025606" cy="44704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8A08123-AAD7-44B2-8D27-1CAF0C24CB9F}"/>
              </a:ext>
            </a:extLst>
          </p:cNvPr>
          <p:cNvSpPr txBox="1"/>
          <p:nvPr/>
        </p:nvSpPr>
        <p:spPr>
          <a:xfrm>
            <a:off x="3465216" y="1397965"/>
            <a:ext cx="5118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&lt; </a:t>
            </a:r>
            <a:r>
              <a:rPr lang="ko-KR" altLang="en-US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코로나 </a:t>
            </a:r>
            <a:r>
              <a:rPr lang="en-US" altLang="ko-KR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19</a:t>
            </a:r>
            <a:r>
              <a:rPr lang="ko-KR" altLang="en-US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로 인한 대중교통과 자가용 통행량 비교 </a:t>
            </a:r>
            <a:r>
              <a:rPr lang="en-US" altLang="ko-KR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&gt;</a:t>
            </a:r>
            <a:endParaRPr lang="ko-KR" altLang="en-US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981137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우한폐렴] &quot;마스크 미착용 요구, 근로자 감염시 사업자 법적책임&quot; - 파이낸셜뉴스">
            <a:extLst>
              <a:ext uri="{FF2B5EF4-FFF2-40B4-BE49-F238E27FC236}">
                <a16:creationId xmlns:a16="http://schemas.microsoft.com/office/drawing/2014/main" id="{E2107049-6DDF-4D4A-80A4-95283B8B75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2006"/>
          <a:stretch/>
        </p:blipFill>
        <p:spPr bwMode="auto">
          <a:xfrm>
            <a:off x="0" y="4854"/>
            <a:ext cx="12192000" cy="6853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FCB2A2C-BD92-4288-8F39-932F70528037}"/>
              </a:ext>
            </a:extLst>
          </p:cNvPr>
          <p:cNvSpPr txBox="1"/>
          <p:nvPr/>
        </p:nvSpPr>
        <p:spPr>
          <a:xfrm>
            <a:off x="3567103" y="1154156"/>
            <a:ext cx="5057796" cy="36317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5000" dirty="0">
                <a:solidFill>
                  <a:schemeClr val="accent4"/>
                </a:solidFill>
                <a:latin typeface="a치어리더" panose="02020600000000000000" pitchFamily="18" charset="-127"/>
                <a:ea typeface="a치어리더" panose="02020600000000000000" pitchFamily="18" charset="-127"/>
              </a:rPr>
              <a:t>02</a:t>
            </a:r>
          </a:p>
          <a:p>
            <a:pPr algn="ctr"/>
            <a:r>
              <a:rPr lang="ko-KR" altLang="en-US" sz="8000" dirty="0">
                <a:solidFill>
                  <a:schemeClr val="bg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활용 데이터</a:t>
            </a:r>
          </a:p>
        </p:txBody>
      </p:sp>
    </p:spTree>
    <p:extLst>
      <p:ext uri="{BB962C8B-B14F-4D97-AF65-F5344CB8AC3E}">
        <p14:creationId xmlns:p14="http://schemas.microsoft.com/office/powerpoint/2010/main" val="9568354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98D7C90-1BB2-4B7D-AD6E-8CE1DFF03AD3}"/>
              </a:ext>
            </a:extLst>
          </p:cNvPr>
          <p:cNvSpPr txBox="1"/>
          <p:nvPr/>
        </p:nvSpPr>
        <p:spPr>
          <a:xfrm>
            <a:off x="394007" y="301879"/>
            <a:ext cx="6495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solidFill>
                  <a:srgbClr val="FFC000"/>
                </a:solidFill>
                <a:latin typeface="a치어리더" panose="02020600000000000000" pitchFamily="18" charset="-127"/>
                <a:ea typeface="a치어리더" panose="02020600000000000000" pitchFamily="18" charset="-127"/>
              </a:rPr>
              <a:t>02</a:t>
            </a:r>
            <a:endParaRPr lang="ko-KR" altLang="en-US" sz="2800" dirty="0">
              <a:solidFill>
                <a:srgbClr val="FFC000"/>
              </a:solidFill>
              <a:latin typeface="a치어리더" panose="02020600000000000000" pitchFamily="18" charset="-127"/>
              <a:ea typeface="a치어리더" panose="02020600000000000000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B51530-67F1-4CC1-AB81-1A5AAF53A98C}"/>
              </a:ext>
            </a:extLst>
          </p:cNvPr>
          <p:cNvSpPr txBox="1"/>
          <p:nvPr/>
        </p:nvSpPr>
        <p:spPr>
          <a:xfrm>
            <a:off x="1012286" y="336700"/>
            <a:ext cx="31582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활용 데이터 </a:t>
            </a:r>
            <a:r>
              <a:rPr lang="en-US" altLang="ko-KR" sz="2000" b="1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– </a:t>
            </a:r>
            <a:r>
              <a:rPr lang="ko-KR" altLang="en-US" sz="2000" kern="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데이터 수집</a:t>
            </a:r>
            <a:endParaRPr lang="ko-KR" altLang="en-US" sz="16500" kern="0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</p:txBody>
      </p:sp>
      <p:sp>
        <p:nvSpPr>
          <p:cNvPr id="7" name="사각형: 모서리가 접힌 도형 6">
            <a:extLst>
              <a:ext uri="{FF2B5EF4-FFF2-40B4-BE49-F238E27FC236}">
                <a16:creationId xmlns:a16="http://schemas.microsoft.com/office/drawing/2014/main" id="{C93FF600-145C-4235-AAB6-F4297E21A97F}"/>
              </a:ext>
            </a:extLst>
          </p:cNvPr>
          <p:cNvSpPr/>
          <p:nvPr/>
        </p:nvSpPr>
        <p:spPr>
          <a:xfrm>
            <a:off x="780374" y="1868561"/>
            <a:ext cx="2330226" cy="2935316"/>
          </a:xfrm>
          <a:prstGeom prst="foldedCorner">
            <a:avLst/>
          </a:prstGeom>
          <a:solidFill>
            <a:srgbClr val="F8E3B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사각형: 모서리가 접힌 도형 8">
            <a:extLst>
              <a:ext uri="{FF2B5EF4-FFF2-40B4-BE49-F238E27FC236}">
                <a16:creationId xmlns:a16="http://schemas.microsoft.com/office/drawing/2014/main" id="{D837189E-182C-4A06-92B3-6A1FFDEEEEBB}"/>
              </a:ext>
            </a:extLst>
          </p:cNvPr>
          <p:cNvSpPr/>
          <p:nvPr/>
        </p:nvSpPr>
        <p:spPr>
          <a:xfrm>
            <a:off x="3545633" y="1868561"/>
            <a:ext cx="2330226" cy="2935316"/>
          </a:xfrm>
          <a:prstGeom prst="foldedCorner">
            <a:avLst/>
          </a:prstGeom>
          <a:solidFill>
            <a:srgbClr val="F8E3B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사각형: 모서리가 접힌 도형 10">
            <a:extLst>
              <a:ext uri="{FF2B5EF4-FFF2-40B4-BE49-F238E27FC236}">
                <a16:creationId xmlns:a16="http://schemas.microsoft.com/office/drawing/2014/main" id="{E3B4DEE0-39E2-461F-A10E-2E2D0F297761}"/>
              </a:ext>
            </a:extLst>
          </p:cNvPr>
          <p:cNvSpPr/>
          <p:nvPr/>
        </p:nvSpPr>
        <p:spPr>
          <a:xfrm>
            <a:off x="6316143" y="1868561"/>
            <a:ext cx="2330226" cy="2935316"/>
          </a:xfrm>
          <a:prstGeom prst="foldedCorner">
            <a:avLst/>
          </a:prstGeom>
          <a:solidFill>
            <a:srgbClr val="F8E3B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EA2A585-A400-4CD3-88CD-5069C99206D5}"/>
              </a:ext>
            </a:extLst>
          </p:cNvPr>
          <p:cNvSpPr txBox="1"/>
          <p:nvPr/>
        </p:nvSpPr>
        <p:spPr>
          <a:xfrm>
            <a:off x="775427" y="2271942"/>
            <a:ext cx="23302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타이틀고딕1" panose="02020600000000000000" pitchFamily="18" charset="-127"/>
                <a:ea typeface="a타이틀고딕1" panose="02020600000000000000" pitchFamily="18" charset="-127"/>
              </a:rPr>
              <a:t>국토교통정보 교통카드</a:t>
            </a:r>
            <a:endParaRPr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6DD37B1-60D5-429D-A683-02889A7DF8B2}"/>
              </a:ext>
            </a:extLst>
          </p:cNvPr>
          <p:cNvSpPr txBox="1"/>
          <p:nvPr/>
        </p:nvSpPr>
        <p:spPr>
          <a:xfrm>
            <a:off x="3540686" y="2271942"/>
            <a:ext cx="23302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타이틀고딕1" panose="02020600000000000000" pitchFamily="18" charset="-127"/>
                <a:ea typeface="a타이틀고딕1" panose="02020600000000000000" pitchFamily="18" charset="-127"/>
              </a:rPr>
              <a:t>코로나 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타이틀고딕1" panose="02020600000000000000" pitchFamily="18" charset="-127"/>
                <a:ea typeface="a타이틀고딕1" panose="02020600000000000000" pitchFamily="18" charset="-127"/>
              </a:rPr>
              <a:t>19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타이틀고딕1" panose="02020600000000000000" pitchFamily="18" charset="-127"/>
                <a:ea typeface="a타이틀고딕1" panose="02020600000000000000" pitchFamily="18" charset="-127"/>
              </a:rPr>
              <a:t>데이터</a:t>
            </a:r>
            <a:endParaRPr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D32A796-A16D-4F7F-99ED-66C5455C7864}"/>
              </a:ext>
            </a:extLst>
          </p:cNvPr>
          <p:cNvSpPr txBox="1"/>
          <p:nvPr/>
        </p:nvSpPr>
        <p:spPr>
          <a:xfrm>
            <a:off x="6316143" y="2133442"/>
            <a:ext cx="23302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타이틀고딕1" panose="02020600000000000000" pitchFamily="18" charset="-127"/>
                <a:ea typeface="a타이틀고딕1" panose="02020600000000000000" pitchFamily="18" charset="-127"/>
              </a:rPr>
              <a:t>대구광역시 지역별</a:t>
            </a:r>
            <a:endParaRPr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  <a:p>
            <a:pPr algn="ctr"/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타이틀고딕1" panose="02020600000000000000" pitchFamily="18" charset="-127"/>
                <a:ea typeface="a타이틀고딕1" panose="02020600000000000000" pitchFamily="18" charset="-127"/>
              </a:rPr>
              <a:t>건축물 데이터</a:t>
            </a:r>
            <a:endParaRPr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4B08445-77F5-4D32-B7AB-8FF90A63864F}"/>
              </a:ext>
            </a:extLst>
          </p:cNvPr>
          <p:cNvSpPr txBox="1"/>
          <p:nvPr/>
        </p:nvSpPr>
        <p:spPr>
          <a:xfrm>
            <a:off x="1319216" y="2805791"/>
            <a:ext cx="1242648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시도코드</a:t>
            </a:r>
            <a:endParaRPr lang="en-US" altLang="ko-KR" sz="1400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  <a:p>
            <a:pPr algn="ctr"/>
            <a:r>
              <a:rPr lang="ko-KR" altLang="en-US" sz="14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시간</a:t>
            </a:r>
            <a:endParaRPr lang="en-US" altLang="ko-KR" sz="1400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  <a:p>
            <a:pPr algn="ctr"/>
            <a:r>
              <a:rPr lang="ko-KR" altLang="en-US" sz="1400" dirty="0" err="1">
                <a:latin typeface="a타이틀고딕1" panose="02020600000000000000" pitchFamily="18" charset="-127"/>
                <a:ea typeface="a타이틀고딕1" panose="02020600000000000000" pitchFamily="18" charset="-127"/>
              </a:rPr>
              <a:t>시군구코드</a:t>
            </a:r>
            <a:endParaRPr lang="en-US" altLang="ko-KR" sz="1400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  <a:p>
            <a:pPr algn="ctr"/>
            <a:r>
              <a:rPr lang="ko-KR" altLang="en-US" sz="1400" dirty="0" err="1">
                <a:latin typeface="a타이틀고딕1" panose="02020600000000000000" pitchFamily="18" charset="-127"/>
                <a:ea typeface="a타이틀고딕1" panose="02020600000000000000" pitchFamily="18" charset="-127"/>
              </a:rPr>
              <a:t>읍면동코드</a:t>
            </a:r>
            <a:endParaRPr lang="en-US" altLang="ko-KR" sz="1400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  <a:p>
            <a:pPr algn="ctr"/>
            <a:r>
              <a:rPr lang="ko-KR" altLang="en-US" sz="14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이용지역코드</a:t>
            </a:r>
            <a:r>
              <a:rPr lang="en-US" altLang="ko-KR" sz="14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 </a:t>
            </a:r>
          </a:p>
          <a:p>
            <a:pPr algn="ctr"/>
            <a:r>
              <a:rPr lang="ko-KR" altLang="en-US" sz="14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발생통행인원</a:t>
            </a:r>
            <a:endParaRPr lang="en-US" altLang="ko-KR" sz="1400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  <a:p>
            <a:pPr algn="ctr"/>
            <a:r>
              <a:rPr lang="en-US" altLang="ko-KR" sz="105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.</a:t>
            </a:r>
          </a:p>
          <a:p>
            <a:pPr algn="ctr"/>
            <a:r>
              <a:rPr lang="en-US" altLang="ko-KR" sz="105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.</a:t>
            </a:r>
          </a:p>
          <a:p>
            <a:pPr algn="ctr"/>
            <a:r>
              <a:rPr lang="en-US" altLang="ko-KR" sz="105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9831D2C-D733-4D9A-9DB4-F323F7BB41B9}"/>
              </a:ext>
            </a:extLst>
          </p:cNvPr>
          <p:cNvSpPr txBox="1"/>
          <p:nvPr/>
        </p:nvSpPr>
        <p:spPr>
          <a:xfrm>
            <a:off x="4291262" y="3059668"/>
            <a:ext cx="829073" cy="12234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감염경로</a:t>
            </a:r>
            <a:endParaRPr lang="en-US" altLang="ko-KR" sz="1400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  <a:p>
            <a:pPr algn="ctr"/>
            <a:r>
              <a:rPr lang="ko-KR" altLang="en-US" sz="14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환자정보</a:t>
            </a:r>
            <a:endParaRPr lang="en-US" altLang="ko-KR" sz="1400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  <a:p>
            <a:pPr algn="ctr"/>
            <a:r>
              <a:rPr lang="ko-KR" altLang="en-US" sz="14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정책</a:t>
            </a:r>
            <a:endParaRPr lang="en-US" altLang="ko-KR" sz="1400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  <a:p>
            <a:pPr algn="ctr"/>
            <a:r>
              <a:rPr lang="en-US" altLang="ko-KR" sz="105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.</a:t>
            </a:r>
          </a:p>
          <a:p>
            <a:pPr algn="ctr"/>
            <a:r>
              <a:rPr lang="en-US" altLang="ko-KR" sz="105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.</a:t>
            </a:r>
          </a:p>
          <a:p>
            <a:pPr algn="ctr"/>
            <a:r>
              <a:rPr lang="en-US" altLang="ko-KR" sz="105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663D712-EDBF-48B3-8830-045E5ED7BADF}"/>
              </a:ext>
            </a:extLst>
          </p:cNvPr>
          <p:cNvSpPr txBox="1"/>
          <p:nvPr/>
        </p:nvSpPr>
        <p:spPr>
          <a:xfrm>
            <a:off x="6985768" y="3059668"/>
            <a:ext cx="990977" cy="12234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소매점</a:t>
            </a:r>
            <a:endParaRPr lang="en-US" altLang="ko-KR" sz="1400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  <a:p>
            <a:pPr algn="ctr"/>
            <a:r>
              <a:rPr lang="ko-KR" altLang="en-US" sz="14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사무소</a:t>
            </a:r>
            <a:endParaRPr lang="en-US" altLang="ko-KR" sz="1400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  <a:p>
            <a:pPr algn="ctr"/>
            <a:r>
              <a:rPr lang="ko-KR" altLang="en-US" sz="14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종교집회장</a:t>
            </a:r>
            <a:endParaRPr lang="en-US" altLang="ko-KR" sz="1400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  <a:p>
            <a:pPr algn="ctr"/>
            <a:r>
              <a:rPr lang="en-US" altLang="ko-KR" sz="105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.</a:t>
            </a:r>
          </a:p>
          <a:p>
            <a:pPr algn="ctr"/>
            <a:r>
              <a:rPr lang="en-US" altLang="ko-KR" sz="105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.</a:t>
            </a:r>
          </a:p>
          <a:p>
            <a:pPr algn="ctr"/>
            <a:r>
              <a:rPr lang="en-US" altLang="ko-KR" sz="105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.</a:t>
            </a:r>
          </a:p>
        </p:txBody>
      </p:sp>
      <p:sp>
        <p:nvSpPr>
          <p:cNvPr id="24" name="사각형: 모서리가 접힌 도형 23">
            <a:extLst>
              <a:ext uri="{FF2B5EF4-FFF2-40B4-BE49-F238E27FC236}">
                <a16:creationId xmlns:a16="http://schemas.microsoft.com/office/drawing/2014/main" id="{46CBAE76-B1AD-4820-AFAB-306FC474C4AB}"/>
              </a:ext>
            </a:extLst>
          </p:cNvPr>
          <p:cNvSpPr/>
          <p:nvPr/>
        </p:nvSpPr>
        <p:spPr>
          <a:xfrm>
            <a:off x="9086653" y="1868561"/>
            <a:ext cx="2330226" cy="2935316"/>
          </a:xfrm>
          <a:prstGeom prst="foldedCorner">
            <a:avLst/>
          </a:prstGeom>
          <a:solidFill>
            <a:srgbClr val="F8E3B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EBD3625-CD09-4362-9DE0-8F28624EB54B}"/>
              </a:ext>
            </a:extLst>
          </p:cNvPr>
          <p:cNvSpPr txBox="1"/>
          <p:nvPr/>
        </p:nvSpPr>
        <p:spPr>
          <a:xfrm>
            <a:off x="9676128" y="3059668"/>
            <a:ext cx="1151276" cy="12234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주민등록번호</a:t>
            </a:r>
            <a:endParaRPr lang="en-US" altLang="ko-KR" sz="1400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  <a:p>
            <a:pPr algn="ctr"/>
            <a:r>
              <a:rPr lang="ko-KR" altLang="en-US" sz="1400" dirty="0" err="1">
                <a:latin typeface="a타이틀고딕1" panose="02020600000000000000" pitchFamily="18" charset="-127"/>
                <a:ea typeface="a타이틀고딕1" panose="02020600000000000000" pitchFamily="18" charset="-127"/>
              </a:rPr>
              <a:t>나이대</a:t>
            </a:r>
            <a:endParaRPr lang="en-US" altLang="ko-KR" sz="1400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  <a:p>
            <a:pPr algn="ctr"/>
            <a:r>
              <a:rPr lang="ko-KR" altLang="en-US" sz="14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인구수</a:t>
            </a:r>
            <a:endParaRPr lang="en-US" altLang="ko-KR" sz="1400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  <a:p>
            <a:pPr algn="ctr"/>
            <a:r>
              <a:rPr lang="en-US" altLang="ko-KR" sz="105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.</a:t>
            </a:r>
          </a:p>
          <a:p>
            <a:pPr algn="ctr"/>
            <a:r>
              <a:rPr lang="en-US" altLang="ko-KR" sz="105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.</a:t>
            </a:r>
          </a:p>
          <a:p>
            <a:pPr algn="ctr"/>
            <a:r>
              <a:rPr lang="en-US" altLang="ko-KR" sz="105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B966BB9-377E-4C64-BEF7-EF76332300BD}"/>
              </a:ext>
            </a:extLst>
          </p:cNvPr>
          <p:cNvSpPr txBox="1"/>
          <p:nvPr/>
        </p:nvSpPr>
        <p:spPr>
          <a:xfrm>
            <a:off x="9081400" y="2271942"/>
            <a:ext cx="23302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타이틀고딕1" panose="02020600000000000000" pitchFamily="18" charset="-127"/>
                <a:ea typeface="a타이틀고딕1" panose="02020600000000000000" pitchFamily="18" charset="-127"/>
              </a:rPr>
              <a:t>연령별 인구수 데이터</a:t>
            </a:r>
            <a:endParaRPr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81804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1BB46AA0-1634-43BD-AA0C-0B12B7B1F086}"/>
              </a:ext>
            </a:extLst>
          </p:cNvPr>
          <p:cNvGrpSpPr/>
          <p:nvPr/>
        </p:nvGrpSpPr>
        <p:grpSpPr>
          <a:xfrm>
            <a:off x="2741407" y="1925622"/>
            <a:ext cx="6709185" cy="2403032"/>
            <a:chOff x="2741407" y="1925622"/>
            <a:chExt cx="6709185" cy="2403032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4EEEBCC1-AC5C-43FF-9F4A-722DD9B152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41407" y="1925622"/>
              <a:ext cx="6709185" cy="240303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215744D0-4475-4F2C-839D-2AAA86E467D8}"/>
                </a:ext>
              </a:extLst>
            </p:cNvPr>
            <p:cNvSpPr/>
            <p:nvPr/>
          </p:nvSpPr>
          <p:spPr>
            <a:xfrm>
              <a:off x="4083345" y="3429000"/>
              <a:ext cx="798010" cy="21784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9FE7C47B-5675-4EDF-A746-273B2D3F62B7}"/>
              </a:ext>
            </a:extLst>
          </p:cNvPr>
          <p:cNvSpPr txBox="1"/>
          <p:nvPr/>
        </p:nvSpPr>
        <p:spPr>
          <a:xfrm>
            <a:off x="3380031" y="5150220"/>
            <a:ext cx="54319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err="1">
                <a:latin typeface="a타이틀고딕1" panose="02020600000000000000" pitchFamily="18" charset="-127"/>
                <a:ea typeface="a타이틀고딕1" panose="02020600000000000000" pitchFamily="18" charset="-127"/>
              </a:rPr>
              <a:t>읽어들일</a:t>
            </a:r>
            <a:r>
              <a:rPr lang="ko-KR" altLang="en-US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 수 없는 </a:t>
            </a:r>
            <a:r>
              <a:rPr lang="ko-KR" altLang="en-US" sz="2000" b="1" dirty="0">
                <a:solidFill>
                  <a:srgbClr val="C00000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파일 크기 </a:t>
            </a:r>
            <a:r>
              <a:rPr lang="en-US" altLang="ko-KR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+ </a:t>
            </a:r>
            <a:r>
              <a:rPr lang="ko-KR" altLang="en-US" dirty="0" err="1">
                <a:latin typeface="a타이틀고딕1" panose="02020600000000000000" pitchFamily="18" charset="-127"/>
                <a:ea typeface="a타이틀고딕1" panose="02020600000000000000" pitchFamily="18" charset="-127"/>
              </a:rPr>
              <a:t>열어보기</a:t>
            </a:r>
            <a:r>
              <a:rPr lang="ko-KR" altLang="en-US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 힘든 </a:t>
            </a:r>
            <a:r>
              <a:rPr lang="en-US" altLang="ko-KR" sz="2000" b="1" dirty="0">
                <a:solidFill>
                  <a:srgbClr val="C00000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.</a:t>
            </a:r>
            <a:r>
              <a:rPr lang="en-US" altLang="ko-KR" sz="2000" b="1" dirty="0" err="1">
                <a:solidFill>
                  <a:srgbClr val="C00000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dat</a:t>
            </a:r>
            <a:r>
              <a:rPr lang="en-US" altLang="ko-KR" sz="2000" b="1" dirty="0">
                <a:solidFill>
                  <a:srgbClr val="C00000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 </a:t>
            </a:r>
            <a:r>
              <a:rPr lang="ko-KR" altLang="en-US" sz="2000" b="1" dirty="0">
                <a:solidFill>
                  <a:srgbClr val="C00000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파일</a:t>
            </a:r>
            <a:endParaRPr lang="en-US" altLang="ko-KR" b="1" dirty="0">
              <a:solidFill>
                <a:srgbClr val="C00000"/>
              </a:solidFill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2DE70AF-00FC-44BF-B271-F26B2A869842}"/>
              </a:ext>
            </a:extLst>
          </p:cNvPr>
          <p:cNvSpPr txBox="1"/>
          <p:nvPr/>
        </p:nvSpPr>
        <p:spPr>
          <a:xfrm>
            <a:off x="4959309" y="4535815"/>
            <a:ext cx="22733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rgbClr val="FF0000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“ </a:t>
            </a:r>
            <a:r>
              <a:rPr lang="ko-KR" altLang="en-US" sz="2800" b="1" dirty="0">
                <a:solidFill>
                  <a:srgbClr val="FF0000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약 </a:t>
            </a:r>
            <a:r>
              <a:rPr lang="en-US" altLang="ko-KR" sz="2800" b="1" dirty="0">
                <a:solidFill>
                  <a:srgbClr val="FF0000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480GB ”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418D571-BC13-482A-8BEB-925663961C70}"/>
              </a:ext>
            </a:extLst>
          </p:cNvPr>
          <p:cNvSpPr txBox="1"/>
          <p:nvPr/>
        </p:nvSpPr>
        <p:spPr>
          <a:xfrm>
            <a:off x="4140975" y="1318351"/>
            <a:ext cx="39100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데이터 처리 과정에서의 난관 봉착 </a:t>
            </a:r>
            <a:r>
              <a:rPr lang="en-US" altLang="ko-KR" sz="20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1</a:t>
            </a:r>
            <a:endParaRPr lang="ko-KR" altLang="en-US" sz="2000" dirty="0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280CE3B-52A9-48D7-A056-747DE9D99B67}"/>
              </a:ext>
            </a:extLst>
          </p:cNvPr>
          <p:cNvSpPr txBox="1"/>
          <p:nvPr/>
        </p:nvSpPr>
        <p:spPr>
          <a:xfrm>
            <a:off x="394007" y="301879"/>
            <a:ext cx="6495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solidFill>
                  <a:srgbClr val="FFC000"/>
                </a:solidFill>
                <a:latin typeface="a치어리더" panose="02020600000000000000" pitchFamily="18" charset="-127"/>
                <a:ea typeface="a치어리더" panose="02020600000000000000" pitchFamily="18" charset="-127"/>
              </a:rPr>
              <a:t>02</a:t>
            </a:r>
            <a:endParaRPr lang="ko-KR" altLang="en-US" sz="2800" dirty="0">
              <a:solidFill>
                <a:srgbClr val="FFC000"/>
              </a:solidFill>
              <a:latin typeface="a치어리더" panose="02020600000000000000" pitchFamily="18" charset="-127"/>
              <a:ea typeface="a치어리더" panose="02020600000000000000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31C3612-3945-4409-BE50-64CA90515DB7}"/>
              </a:ext>
            </a:extLst>
          </p:cNvPr>
          <p:cNvSpPr txBox="1"/>
          <p:nvPr/>
        </p:nvSpPr>
        <p:spPr>
          <a:xfrm>
            <a:off x="1012286" y="336700"/>
            <a:ext cx="51619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활용 데이터 </a:t>
            </a:r>
            <a:r>
              <a:rPr lang="en-US" altLang="ko-KR" sz="2000" b="1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– </a:t>
            </a:r>
            <a:r>
              <a:rPr lang="ko-KR" altLang="en-US" sz="2000" kern="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국토교통정보 교통카드 데이터</a:t>
            </a:r>
            <a:endParaRPr lang="ko-KR" altLang="en-US" sz="16500" kern="0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079406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>
            <a:extLst>
              <a:ext uri="{FF2B5EF4-FFF2-40B4-BE49-F238E27FC236}">
                <a16:creationId xmlns:a16="http://schemas.microsoft.com/office/drawing/2014/main" id="{342E80BA-D21C-4304-88F7-CE27A0B11B68}"/>
              </a:ext>
            </a:extLst>
          </p:cNvPr>
          <p:cNvSpPr/>
          <p:nvPr/>
        </p:nvSpPr>
        <p:spPr>
          <a:xfrm>
            <a:off x="7976165" y="4538760"/>
            <a:ext cx="1210865" cy="32360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십자형 21">
            <a:extLst>
              <a:ext uri="{FF2B5EF4-FFF2-40B4-BE49-F238E27FC236}">
                <a16:creationId xmlns:a16="http://schemas.microsoft.com/office/drawing/2014/main" id="{8CB313A5-394D-44BC-89CB-6499D1AE9203}"/>
              </a:ext>
            </a:extLst>
          </p:cNvPr>
          <p:cNvSpPr/>
          <p:nvPr/>
        </p:nvSpPr>
        <p:spPr>
          <a:xfrm rot="2643189">
            <a:off x="9118899" y="2855215"/>
            <a:ext cx="407074" cy="407074"/>
          </a:xfrm>
          <a:prstGeom prst="plus">
            <a:avLst>
              <a:gd name="adj" fmla="val 3820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F1B5615-43A0-41B5-A21C-22150ECE55E6}"/>
              </a:ext>
            </a:extLst>
          </p:cNvPr>
          <p:cNvSpPr/>
          <p:nvPr/>
        </p:nvSpPr>
        <p:spPr>
          <a:xfrm>
            <a:off x="9531275" y="3173509"/>
            <a:ext cx="591671" cy="32004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3C7D10-796C-4D30-A884-C729FB4A9756}"/>
              </a:ext>
            </a:extLst>
          </p:cNvPr>
          <p:cNvSpPr txBox="1"/>
          <p:nvPr/>
        </p:nvSpPr>
        <p:spPr>
          <a:xfrm>
            <a:off x="394007" y="301879"/>
            <a:ext cx="6495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solidFill>
                  <a:srgbClr val="FFC000"/>
                </a:solidFill>
                <a:latin typeface="a치어리더" panose="02020600000000000000" pitchFamily="18" charset="-127"/>
                <a:ea typeface="a치어리더" panose="02020600000000000000" pitchFamily="18" charset="-127"/>
              </a:rPr>
              <a:t>02</a:t>
            </a:r>
            <a:endParaRPr lang="ko-KR" altLang="en-US" sz="2800" dirty="0">
              <a:solidFill>
                <a:srgbClr val="FFC000"/>
              </a:solidFill>
              <a:latin typeface="a치어리더" panose="02020600000000000000" pitchFamily="18" charset="-127"/>
              <a:ea typeface="a치어리더" panose="02020600000000000000" pitchFamily="18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0A0D600C-ACF8-4409-852E-45456EEA4C73}"/>
              </a:ext>
            </a:extLst>
          </p:cNvPr>
          <p:cNvGrpSpPr/>
          <p:nvPr/>
        </p:nvGrpSpPr>
        <p:grpSpPr>
          <a:xfrm>
            <a:off x="1194632" y="2051403"/>
            <a:ext cx="5036144" cy="3878277"/>
            <a:chOff x="1059856" y="2148462"/>
            <a:chExt cx="5036144" cy="3420931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27C0EE29-03A3-4079-9340-E0FA886AEAFB}"/>
                </a:ext>
              </a:extLst>
            </p:cNvPr>
            <p:cNvSpPr/>
            <p:nvPr/>
          </p:nvSpPr>
          <p:spPr>
            <a:xfrm>
              <a:off x="1059856" y="2148462"/>
              <a:ext cx="5036144" cy="3420931"/>
            </a:xfrm>
            <a:prstGeom prst="rect">
              <a:avLst/>
            </a:prstGeom>
            <a:solidFill>
              <a:srgbClr val="F9F9F9"/>
            </a:solidFill>
            <a:ln w="19050"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3" name="Picture 2">
              <a:extLst>
                <a:ext uri="{FF2B5EF4-FFF2-40B4-BE49-F238E27FC236}">
                  <a16:creationId xmlns:a16="http://schemas.microsoft.com/office/drawing/2014/main" id="{48122594-DD43-46DA-9520-0AF5968E0B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320" t="6186" r="8178" b="3140"/>
            <a:stretch/>
          </p:blipFill>
          <p:spPr>
            <a:xfrm>
              <a:off x="1320614" y="2455054"/>
              <a:ext cx="4514627" cy="2807746"/>
            </a:xfrm>
            <a:prstGeom prst="rect">
              <a:avLst/>
            </a:prstGeom>
            <a:noFill/>
            <a:ln>
              <a:noFill/>
            </a:ln>
            <a:effectLst/>
          </p:spPr>
        </p:pic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7229357-353E-4926-9F12-93505A71DFC0}"/>
              </a:ext>
            </a:extLst>
          </p:cNvPr>
          <p:cNvSpPr/>
          <p:nvPr/>
        </p:nvSpPr>
        <p:spPr>
          <a:xfrm>
            <a:off x="6669968" y="1668331"/>
            <a:ext cx="4943475" cy="4801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lnSpc>
                <a:spcPct val="160000"/>
              </a:lnSpc>
            </a:pPr>
            <a:endParaRPr lang="ko-KR" altLang="en-US" kern="0" dirty="0">
              <a:solidFill>
                <a:srgbClr val="000000"/>
              </a:solidFill>
              <a:latin typeface="나눔고딕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264652-082B-4327-9C0E-B486E29AA175}"/>
              </a:ext>
            </a:extLst>
          </p:cNvPr>
          <p:cNvSpPr txBox="1"/>
          <p:nvPr/>
        </p:nvSpPr>
        <p:spPr>
          <a:xfrm>
            <a:off x="3910791" y="1298999"/>
            <a:ext cx="43704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‘Generator’</a:t>
            </a:r>
            <a:r>
              <a:rPr lang="ko-KR" altLang="en-US" sz="20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를 통해 빅데이터 불러오기</a:t>
            </a:r>
            <a:endParaRPr lang="en-US" altLang="ko-KR" sz="2000" dirty="0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A5678C9-40BC-4592-ABDA-420E0BAD666E}"/>
              </a:ext>
            </a:extLst>
          </p:cNvPr>
          <p:cNvSpPr txBox="1"/>
          <p:nvPr/>
        </p:nvSpPr>
        <p:spPr>
          <a:xfrm>
            <a:off x="6669968" y="2037663"/>
            <a:ext cx="4695516" cy="38472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파일을 직접</a:t>
            </a:r>
            <a:endParaRPr lang="en-US" altLang="ko-KR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  <a:p>
            <a:pPr algn="ctr"/>
            <a:r>
              <a:rPr lang="en-US" altLang="ko-KR" dirty="0" err="1">
                <a:latin typeface="a타이틀고딕1" panose="02020600000000000000" pitchFamily="18" charset="-127"/>
                <a:ea typeface="a타이틀고딕1" panose="02020600000000000000" pitchFamily="18" charset="-127"/>
              </a:rPr>
              <a:t>pd.read_csv</a:t>
            </a:r>
            <a:r>
              <a:rPr lang="en-US" altLang="ko-KR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 </a:t>
            </a:r>
            <a:r>
              <a:rPr lang="ko-KR" altLang="en-US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하지 못함 </a:t>
            </a:r>
            <a:r>
              <a:rPr lang="en-US" altLang="ko-KR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(</a:t>
            </a:r>
            <a:r>
              <a:rPr lang="ko-KR" altLang="en-US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메모리 부족</a:t>
            </a:r>
            <a:r>
              <a:rPr lang="en-US" altLang="ko-KR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)</a:t>
            </a:r>
          </a:p>
          <a:p>
            <a:pPr algn="ctr"/>
            <a:endParaRPr lang="en-US" altLang="ko-KR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  <a:p>
            <a:pPr algn="ctr"/>
            <a:r>
              <a:rPr lang="ko-KR" altLang="en-US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데이터를 읽어와서 모두 </a:t>
            </a:r>
            <a:r>
              <a:rPr lang="en-US" altLang="ko-KR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‘</a:t>
            </a:r>
            <a:r>
              <a:rPr lang="ko-KR" altLang="en-US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저장</a:t>
            </a:r>
            <a:r>
              <a:rPr lang="en-US" altLang="ko-KR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’</a:t>
            </a:r>
            <a:r>
              <a:rPr lang="ko-KR" altLang="en-US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하는 것이 아니라</a:t>
            </a:r>
            <a:r>
              <a:rPr lang="en-US" altLang="ko-KR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,</a:t>
            </a:r>
          </a:p>
          <a:p>
            <a:pPr algn="ctr"/>
            <a:r>
              <a:rPr lang="ko-KR" altLang="en-US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데이터를 한 </a:t>
            </a:r>
            <a:r>
              <a:rPr lang="ko-KR" altLang="en-US" dirty="0" err="1">
                <a:latin typeface="a타이틀고딕1" panose="02020600000000000000" pitchFamily="18" charset="-127"/>
                <a:ea typeface="a타이틀고딕1" panose="02020600000000000000" pitchFamily="18" charset="-127"/>
              </a:rPr>
              <a:t>줄씩</a:t>
            </a:r>
            <a:r>
              <a:rPr lang="ko-KR" altLang="en-US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 </a:t>
            </a:r>
            <a:r>
              <a:rPr lang="en-US" altLang="ko-KR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‘</a:t>
            </a:r>
            <a:r>
              <a:rPr lang="ko-KR" altLang="en-US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접근</a:t>
            </a:r>
            <a:r>
              <a:rPr lang="en-US" altLang="ko-KR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’</a:t>
            </a:r>
          </a:p>
          <a:p>
            <a:pPr algn="ctr"/>
            <a:r>
              <a:rPr lang="en-US" altLang="ko-KR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(</a:t>
            </a:r>
            <a:r>
              <a:rPr lang="ko-KR" altLang="en-US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메모리에 적재할 필요 </a:t>
            </a:r>
            <a:r>
              <a:rPr lang="en-US" altLang="ko-KR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X)</a:t>
            </a:r>
          </a:p>
          <a:p>
            <a:pPr algn="ctr"/>
            <a:endParaRPr lang="en-US" altLang="ko-KR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  <a:p>
            <a:pPr algn="ctr"/>
            <a:endParaRPr lang="en-US" altLang="ko-KR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  <a:p>
            <a:pPr algn="ctr"/>
            <a:r>
              <a:rPr lang="ko-KR" altLang="en-US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읽은 데이터 중에서</a:t>
            </a:r>
            <a:endParaRPr lang="en-US" altLang="ko-KR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  <a:p>
            <a:pPr algn="ctr"/>
            <a:r>
              <a:rPr lang="en-US" altLang="ko-KR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‘</a:t>
            </a:r>
            <a:r>
              <a:rPr lang="ko-KR" altLang="en-US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대구광역시</a:t>
            </a:r>
            <a:r>
              <a:rPr lang="en-US" altLang="ko-KR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’ </a:t>
            </a:r>
            <a:r>
              <a:rPr lang="ko-KR" altLang="en-US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데이터만</a:t>
            </a:r>
            <a:endParaRPr lang="en-US" altLang="ko-KR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  <a:p>
            <a:pPr algn="ctr"/>
            <a:r>
              <a:rPr lang="ko-KR" altLang="en-US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새로운 파일에 </a:t>
            </a:r>
            <a:r>
              <a:rPr lang="en-US" altLang="ko-KR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‘</a:t>
            </a:r>
            <a:r>
              <a:rPr lang="ko-KR" altLang="en-US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저장</a:t>
            </a:r>
            <a:r>
              <a:rPr lang="en-US" altLang="ko-KR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’</a:t>
            </a:r>
          </a:p>
          <a:p>
            <a:pPr algn="ctr"/>
            <a:endParaRPr lang="en-US" altLang="ko-KR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  <a:p>
            <a:pPr algn="ctr"/>
            <a:r>
              <a:rPr lang="en-US" altLang="ko-KR" sz="2800" b="1" dirty="0">
                <a:solidFill>
                  <a:srgbClr val="FF0000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110GB -&gt; 4GB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51BE7D1-A24D-4109-9891-3658ABCAF020}"/>
              </a:ext>
            </a:extLst>
          </p:cNvPr>
          <p:cNvSpPr/>
          <p:nvPr/>
        </p:nvSpPr>
        <p:spPr>
          <a:xfrm>
            <a:off x="1455390" y="2574397"/>
            <a:ext cx="4213890" cy="1416143"/>
          </a:xfrm>
          <a:prstGeom prst="rect">
            <a:avLst/>
          </a:prstGeom>
          <a:noFill/>
          <a:ln w="19050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556AB499-FE90-45ED-B403-A01A67EDAAB6}"/>
              </a:ext>
            </a:extLst>
          </p:cNvPr>
          <p:cNvCxnSpPr/>
          <p:nvPr/>
        </p:nvCxnSpPr>
        <p:spPr>
          <a:xfrm>
            <a:off x="5680038" y="3022899"/>
            <a:ext cx="956268" cy="0"/>
          </a:xfrm>
          <a:prstGeom prst="line">
            <a:avLst/>
          </a:prstGeom>
          <a:ln w="1905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6B6D03B-ECE3-4339-A80B-F027BF08942C}"/>
              </a:ext>
            </a:extLst>
          </p:cNvPr>
          <p:cNvSpPr/>
          <p:nvPr/>
        </p:nvSpPr>
        <p:spPr>
          <a:xfrm>
            <a:off x="1455390" y="4197680"/>
            <a:ext cx="4213890" cy="1416143"/>
          </a:xfrm>
          <a:prstGeom prst="rect">
            <a:avLst/>
          </a:prstGeom>
          <a:noFill/>
          <a:ln w="19050">
            <a:solidFill>
              <a:schemeClr val="accent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530FE46F-4387-4CCC-A24A-4ED2BD08DD17}"/>
              </a:ext>
            </a:extLst>
          </p:cNvPr>
          <p:cNvCxnSpPr>
            <a:cxnSpLocks/>
          </p:cNvCxnSpPr>
          <p:nvPr/>
        </p:nvCxnSpPr>
        <p:spPr>
          <a:xfrm>
            <a:off x="5680038" y="4646182"/>
            <a:ext cx="2173044" cy="0"/>
          </a:xfrm>
          <a:prstGeom prst="line">
            <a:avLst/>
          </a:prstGeom>
          <a:ln w="19050"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A07D759F-293B-4D5A-8DE5-AD535DC47784}"/>
              </a:ext>
            </a:extLst>
          </p:cNvPr>
          <p:cNvSpPr txBox="1"/>
          <p:nvPr/>
        </p:nvSpPr>
        <p:spPr>
          <a:xfrm>
            <a:off x="1012286" y="336700"/>
            <a:ext cx="51619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활용 데이터 </a:t>
            </a:r>
            <a:r>
              <a:rPr lang="en-US" altLang="ko-KR" sz="2000" b="1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– </a:t>
            </a:r>
            <a:r>
              <a:rPr lang="ko-KR" altLang="en-US" sz="2000" kern="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국토교통정보 교통카드 데이터</a:t>
            </a:r>
            <a:endParaRPr lang="ko-KR" altLang="en-US" sz="16500" kern="0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557722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1856</TotalTime>
  <Words>2199</Words>
  <Application>Microsoft Office PowerPoint</Application>
  <PresentationFormat>와이드스크린</PresentationFormat>
  <Paragraphs>600</Paragraphs>
  <Slides>31</Slides>
  <Notes>20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42" baseType="lpstr">
      <vt:lpstr>a타이틀고딕1</vt:lpstr>
      <vt:lpstr>나눔고딕</vt:lpstr>
      <vt:lpstr>tvN 즐거운이야기 Light</vt:lpstr>
      <vt:lpstr>함초롬돋움</vt:lpstr>
      <vt:lpstr>맑은 고딕</vt:lpstr>
      <vt:lpstr>Arial</vt:lpstr>
      <vt:lpstr>a치어리더</vt:lpstr>
      <vt:lpstr>a타이틀고딕3</vt:lpstr>
      <vt:lpstr>a타이틀고딕4</vt:lpstr>
      <vt:lpstr>a타이틀고딕2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 </dc:creator>
  <cp:lastModifiedBy> </cp:lastModifiedBy>
  <cp:revision>51</cp:revision>
  <dcterms:created xsi:type="dcterms:W3CDTF">2020-08-28T04:06:09Z</dcterms:created>
  <dcterms:modified xsi:type="dcterms:W3CDTF">2020-08-30T09:09:03Z</dcterms:modified>
</cp:coreProperties>
</file>